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0" r:id="rId2"/>
    <p:sldId id="331" r:id="rId3"/>
    <p:sldId id="332" r:id="rId4"/>
    <p:sldId id="333" r:id="rId5"/>
    <p:sldId id="334" r:id="rId6"/>
    <p:sldId id="335" r:id="rId7"/>
    <p:sldId id="266" r:id="rId8"/>
    <p:sldId id="336" r:id="rId9"/>
    <p:sldId id="337" r:id="rId10"/>
    <p:sldId id="339" r:id="rId11"/>
    <p:sldId id="340" r:id="rId12"/>
    <p:sldId id="341" r:id="rId13"/>
    <p:sldId id="342" r:id="rId14"/>
    <p:sldId id="343" r:id="rId15"/>
    <p:sldId id="379" r:id="rId16"/>
    <p:sldId id="385" r:id="rId17"/>
    <p:sldId id="386" r:id="rId18"/>
    <p:sldId id="383" r:id="rId19"/>
    <p:sldId id="414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8" r:id="rId30"/>
    <p:sldId id="439" r:id="rId31"/>
    <p:sldId id="440" r:id="rId32"/>
    <p:sldId id="441" r:id="rId33"/>
    <p:sldId id="312" r:id="rId34"/>
    <p:sldId id="408" r:id="rId35"/>
    <p:sldId id="409" r:id="rId36"/>
    <p:sldId id="413" r:id="rId37"/>
    <p:sldId id="411" r:id="rId38"/>
    <p:sldId id="442" r:id="rId39"/>
    <p:sldId id="278" r:id="rId40"/>
    <p:sldId id="415" r:id="rId41"/>
    <p:sldId id="416" r:id="rId42"/>
    <p:sldId id="417" r:id="rId43"/>
    <p:sldId id="418" r:id="rId44"/>
    <p:sldId id="419" r:id="rId45"/>
    <p:sldId id="420" r:id="rId46"/>
    <p:sldId id="421" r:id="rId47"/>
    <p:sldId id="422" r:id="rId48"/>
    <p:sldId id="423" r:id="rId49"/>
    <p:sldId id="294" r:id="rId50"/>
    <p:sldId id="425" r:id="rId51"/>
    <p:sldId id="426" r:id="rId52"/>
    <p:sldId id="427" r:id="rId53"/>
    <p:sldId id="387" r:id="rId54"/>
    <p:sldId id="388" r:id="rId55"/>
    <p:sldId id="389" r:id="rId56"/>
    <p:sldId id="390" r:id="rId57"/>
    <p:sldId id="391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458" r:id="rId70"/>
    <p:sldId id="361" r:id="rId71"/>
    <p:sldId id="362" r:id="rId72"/>
    <p:sldId id="403" r:id="rId73"/>
    <p:sldId id="404" r:id="rId74"/>
    <p:sldId id="405" r:id="rId75"/>
    <p:sldId id="406" r:id="rId76"/>
    <p:sldId id="407" r:id="rId77"/>
    <p:sldId id="443" r:id="rId78"/>
    <p:sldId id="444" r:id="rId79"/>
    <p:sldId id="445" r:id="rId80"/>
    <p:sldId id="446" r:id="rId81"/>
    <p:sldId id="447" r:id="rId82"/>
    <p:sldId id="448" r:id="rId83"/>
    <p:sldId id="449" r:id="rId84"/>
    <p:sldId id="450" r:id="rId85"/>
    <p:sldId id="451" r:id="rId86"/>
    <p:sldId id="452" r:id="rId87"/>
    <p:sldId id="453" r:id="rId88"/>
    <p:sldId id="455" r:id="rId89"/>
    <p:sldId id="456" r:id="rId90"/>
    <p:sldId id="457" r:id="rId91"/>
    <p:sldId id="392" r:id="rId92"/>
    <p:sldId id="393" r:id="rId93"/>
    <p:sldId id="395" r:id="rId94"/>
    <p:sldId id="394" r:id="rId95"/>
    <p:sldId id="396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459" r:id="rId108"/>
    <p:sldId id="375" r:id="rId109"/>
    <p:sldId id="376" r:id="rId110"/>
    <p:sldId id="460" r:id="rId111"/>
    <p:sldId id="398" r:id="rId112"/>
    <p:sldId id="399" r:id="rId113"/>
    <p:sldId id="400" r:id="rId114"/>
    <p:sldId id="401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0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3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7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88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8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4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99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0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37AEF-DE15-41C5-982A-4FD5C40E517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7EFAC-0217-48D2-B65F-942C33B43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66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/>
              <a:t>Wie </a:t>
            </a:r>
            <a:r>
              <a:rPr lang="en-US" err="1"/>
              <a:t>regisseerde</a:t>
            </a:r>
            <a:r>
              <a:rPr lang="en-US"/>
              <a:t> de films ‘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Blue Velvet</a:t>
            </a:r>
            <a:r>
              <a:rPr lang="en-US"/>
              <a:t>’ </a:t>
            </a:r>
            <a:r>
              <a:rPr lang="en-US" err="1"/>
              <a:t>en</a:t>
            </a:r>
            <a:r>
              <a:rPr lang="en-US"/>
              <a:t> ‘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Mulholland Drive</a:t>
            </a:r>
            <a:r>
              <a:rPr lang="en-US"/>
              <a:t>’?</a:t>
            </a:r>
          </a:p>
        </p:txBody>
      </p:sp>
    </p:spTree>
    <p:extLst>
      <p:ext uri="{BB962C8B-B14F-4D97-AF65-F5344CB8AC3E}">
        <p14:creationId xmlns:p14="http://schemas.microsoft.com/office/powerpoint/2010/main" val="2435659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voor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dier</a:t>
            </a:r>
            <a:r>
              <a:rPr lang="en-US"/>
              <a:t> is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Witrik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762666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In welke 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Nederlandse plaats</a:t>
            </a:r>
            <a:r>
              <a:rPr lang="nl-NL"/>
              <a:t> speelt grotendeels ’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De donkere kamer van Damokles</a:t>
            </a:r>
            <a:r>
              <a:rPr lang="nl-NL"/>
              <a:t>’ (WF Hermans) zich af? </a:t>
            </a:r>
          </a:p>
          <a:p>
            <a:pPr marL="0" indent="0" algn="ctr">
              <a:buNone/>
            </a:pPr>
            <a:r>
              <a:rPr lang="nl-NL">
                <a:solidFill>
                  <a:srgbClr val="00B050"/>
                </a:solidFill>
              </a:rPr>
              <a:t>Voorschoten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21506" name="Picture 2" descr="De donkere kamer van Damocles - Willem Frederik Hermans - (ISBN:  9789028201026) | De Slegte">
            <a:extLst>
              <a:ext uri="{FF2B5EF4-FFF2-40B4-BE49-F238E27FC236}">
                <a16:creationId xmlns:a16="http://schemas.microsoft.com/office/drawing/2014/main" id="{ABAA979F-7631-49A2-84CB-BD1078273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454" y="3841506"/>
            <a:ext cx="1839723" cy="28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317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Van wie was 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Lois Lane</a:t>
            </a:r>
            <a:r>
              <a:rPr lang="nl-NL"/>
              <a:t> de vriendin?</a:t>
            </a:r>
          </a:p>
          <a:p>
            <a:pPr marL="0" indent="0" algn="ctr">
              <a:buNone/>
            </a:pPr>
            <a:r>
              <a:rPr lang="nl-NL">
                <a:solidFill>
                  <a:srgbClr val="00B050"/>
                </a:solidFill>
              </a:rPr>
              <a:t>Superman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22530" name="Picture 2" descr="Superman &amp; Lois' wordt anders dan andere series in het Arrowverse -  SerieTotaal">
            <a:extLst>
              <a:ext uri="{FF2B5EF4-FFF2-40B4-BE49-F238E27FC236}">
                <a16:creationId xmlns:a16="http://schemas.microsoft.com/office/drawing/2014/main" id="{15908B81-3626-4DE5-B117-33FF7DDC4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20" y="4068127"/>
            <a:ext cx="4495800" cy="254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9553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23246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Wie wordt er gezien als de allereerste 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programmeur</a:t>
            </a:r>
            <a:r>
              <a:rPr lang="nl-NL"/>
              <a:t>?</a:t>
            </a:r>
          </a:p>
          <a:p>
            <a:pPr marL="0" indent="0" algn="ctr">
              <a:buNone/>
            </a:pPr>
            <a:r>
              <a:rPr lang="nl-NL">
                <a:solidFill>
                  <a:srgbClr val="00B050"/>
                </a:solidFill>
              </a:rPr>
              <a:t>Ada Lovelace</a:t>
            </a:r>
            <a:r>
              <a:rPr lang="nl-NL"/>
              <a:t> </a:t>
            </a:r>
            <a:endParaRPr lang="en-US"/>
          </a:p>
        </p:txBody>
      </p:sp>
      <p:pic>
        <p:nvPicPr>
          <p:cNvPr id="23554" name="Picture 2" descr="Ada Lovelace - Wikipedia">
            <a:extLst>
              <a:ext uri="{FF2B5EF4-FFF2-40B4-BE49-F238E27FC236}">
                <a16:creationId xmlns:a16="http://schemas.microsoft.com/office/drawing/2014/main" id="{D52A9BD1-B3F2-4699-89B3-9BA237B58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446" y="2049616"/>
            <a:ext cx="2576163" cy="37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0674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Wat zijn de 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offici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ë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le talen</a:t>
            </a:r>
            <a:r>
              <a:rPr lang="nl-NL"/>
              <a:t> van 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Zwitserland</a:t>
            </a:r>
            <a:r>
              <a:rPr lang="nl-NL"/>
              <a:t>?</a:t>
            </a:r>
          </a:p>
          <a:p>
            <a:pPr marL="0" indent="0" algn="ctr">
              <a:buNone/>
            </a:pPr>
            <a:r>
              <a:rPr lang="nl-NL">
                <a:solidFill>
                  <a:srgbClr val="00B050"/>
                </a:solidFill>
              </a:rPr>
              <a:t> Frans, Duits en Retoromaans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24578" name="Picture 2" descr="Reisgids Romandië: bezienswaardigheden, hiken en eten in Zwitserland!">
            <a:extLst>
              <a:ext uri="{FF2B5EF4-FFF2-40B4-BE49-F238E27FC236}">
                <a16:creationId xmlns:a16="http://schemas.microsoft.com/office/drawing/2014/main" id="{1A3F74E9-9202-4C32-8302-0FFCC01E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346" y="4385388"/>
            <a:ext cx="3652429" cy="21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251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 </a:t>
            </a:r>
            <a:r>
              <a:rPr lang="en-US" err="1"/>
              <a:t>schreef</a:t>
            </a:r>
            <a:r>
              <a:rPr lang="en-US"/>
              <a:t> het </a:t>
            </a:r>
            <a:r>
              <a:rPr lang="en-US" err="1"/>
              <a:t>boek</a:t>
            </a:r>
            <a:r>
              <a:rPr lang="en-US"/>
              <a:t> ’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The old man and the sea</a:t>
            </a:r>
            <a:r>
              <a:rPr lang="en-US"/>
              <a:t>’?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Ernest Hemingway</a:t>
            </a:r>
          </a:p>
        </p:txBody>
      </p:sp>
      <p:pic>
        <p:nvPicPr>
          <p:cNvPr id="25602" name="Picture 2" descr="Ernest Hemingway | Scholieren.com">
            <a:extLst>
              <a:ext uri="{FF2B5EF4-FFF2-40B4-BE49-F238E27FC236}">
                <a16:creationId xmlns:a16="http://schemas.microsoft.com/office/drawing/2014/main" id="{181085ED-E6A6-4C0A-9C7C-B0B5A0E9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07" y="45878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044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Uit wie bestond het duo ‘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Eurythmics</a:t>
            </a:r>
            <a:r>
              <a:rPr lang="nl-NL"/>
              <a:t>’?</a:t>
            </a:r>
          </a:p>
          <a:p>
            <a:pPr marL="0" indent="0" algn="ctr">
              <a:buNone/>
            </a:pPr>
            <a:r>
              <a:rPr lang="nl-NL">
                <a:solidFill>
                  <a:srgbClr val="00B050"/>
                </a:solidFill>
              </a:rPr>
              <a:t>Annie Lennox en David Stewart 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26626" name="Picture 2" descr="Eurythmics - Revenge (vinyl reissue) | Pop | Written in Music">
            <a:extLst>
              <a:ext uri="{FF2B5EF4-FFF2-40B4-BE49-F238E27FC236}">
                <a16:creationId xmlns:a16="http://schemas.microsoft.com/office/drawing/2014/main" id="{9265B5A0-B842-45A1-A1CA-D0B1B1FE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609" y="4032335"/>
            <a:ext cx="2825678" cy="25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334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oudste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voorloper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WiFi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 err="1">
                <a:solidFill>
                  <a:srgbClr val="00B050"/>
                </a:solidFill>
              </a:rPr>
              <a:t>ALOHAnet</a:t>
            </a:r>
            <a:r>
              <a:rPr lang="en-US"/>
              <a:t>, </a:t>
            </a:r>
            <a:r>
              <a:rPr lang="en-US" err="1"/>
              <a:t>tussen</a:t>
            </a:r>
            <a:r>
              <a:rPr lang="en-US"/>
              <a:t> de </a:t>
            </a:r>
            <a:r>
              <a:rPr lang="en-US" err="1"/>
              <a:t>eilanden</a:t>
            </a:r>
            <a:r>
              <a:rPr lang="en-US"/>
              <a:t> van Hawaii</a:t>
            </a:r>
          </a:p>
        </p:txBody>
      </p:sp>
      <p:pic>
        <p:nvPicPr>
          <p:cNvPr id="27650" name="Picture 2" descr=" A woman sits in front of an AlohaNET computer in 1971.">
            <a:extLst>
              <a:ext uri="{FF2B5EF4-FFF2-40B4-BE49-F238E27FC236}">
                <a16:creationId xmlns:a16="http://schemas.microsoft.com/office/drawing/2014/main" id="{42ECDE1A-AA05-43C4-BF29-1007078E3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664" y="4513277"/>
            <a:ext cx="2857849" cy="214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4593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</a:t>
            </a:r>
            <a:r>
              <a:rPr lang="en-US" err="1"/>
              <a:t>zingt</a:t>
            </a:r>
            <a:r>
              <a:rPr lang="en-US"/>
              <a:t> het </a:t>
            </a:r>
            <a:r>
              <a:rPr lang="en-US" err="1"/>
              <a:t>titelnummer</a:t>
            </a:r>
            <a:r>
              <a:rPr lang="en-US"/>
              <a:t> van de James Bond film ‘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Skyfall</a:t>
            </a:r>
            <a:r>
              <a:rPr lang="en-US"/>
              <a:t>’?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Adele</a:t>
            </a:r>
          </a:p>
        </p:txBody>
      </p:sp>
      <p:pic>
        <p:nvPicPr>
          <p:cNvPr id="3076" name="Picture 4" descr="Adele to sing SPECTRE song? 'Singer records second James Bond track' after  Skyfall Oscar success - Mirror Online">
            <a:extLst>
              <a:ext uri="{FF2B5EF4-FFF2-40B4-BE49-F238E27FC236}">
                <a16:creationId xmlns:a16="http://schemas.microsoft.com/office/drawing/2014/main" id="{7E6CDF2A-6E80-4917-995F-D2C9E507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607" y="4311888"/>
            <a:ext cx="3077084" cy="230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89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welke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landen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err="1"/>
              <a:t>grenst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Swaziland?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Mozambique, Zuid-Afrika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C1C40-20C2-4897-B3AB-6C25DE401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412" y="3389623"/>
            <a:ext cx="2992567" cy="310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57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was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vader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Ada Lovelace</a:t>
            </a:r>
            <a:r>
              <a:rPr lang="en-US"/>
              <a:t>, </a:t>
            </a:r>
            <a:r>
              <a:rPr lang="en-US" err="1"/>
              <a:t>wiskundige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assistant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Charles Babbage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Lord Byron</a:t>
            </a:r>
          </a:p>
          <a:p>
            <a:pPr marL="0" indent="0" algn="ctr">
              <a:buNone/>
            </a:pPr>
            <a:r>
              <a:rPr lang="en-US" err="1"/>
              <a:t>Romantische</a:t>
            </a:r>
            <a:r>
              <a:rPr lang="en-US"/>
              <a:t> </a:t>
            </a:r>
            <a:r>
              <a:rPr lang="en-US" err="1"/>
              <a:t>dichter</a:t>
            </a:r>
            <a:endParaRPr lang="en-US"/>
          </a:p>
        </p:txBody>
      </p:sp>
      <p:pic>
        <p:nvPicPr>
          <p:cNvPr id="28674" name="Picture 2" descr="Rescuing' the story of Ada Lovelace from the shadow of her father, Lord  Byron - ABC News">
            <a:extLst>
              <a:ext uri="{FF2B5EF4-FFF2-40B4-BE49-F238E27FC236}">
                <a16:creationId xmlns:a16="http://schemas.microsoft.com/office/drawing/2014/main" id="{F08F6246-8D53-47B2-B87A-9D9CB4BD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52" y="4105470"/>
            <a:ext cx="3579033" cy="238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054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was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Prime Minister</a:t>
            </a:r>
            <a:r>
              <a:rPr lang="en-US"/>
              <a:t> van het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Verenigd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Koninkrijk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(VK / UK)</a:t>
            </a:r>
          </a:p>
          <a:p>
            <a:pPr marL="0" indent="0" algn="ctr">
              <a:buNone/>
            </a:pPr>
            <a:r>
              <a:rPr lang="en-US"/>
              <a:t>ten </a:t>
            </a:r>
            <a:r>
              <a:rPr lang="en-US" err="1"/>
              <a:t>tijde</a:t>
            </a:r>
            <a:r>
              <a:rPr lang="en-US"/>
              <a:t> van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Falkland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Oorlog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09927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012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Hoeveel</a:t>
            </a:r>
            <a:r>
              <a:rPr lang="en-US"/>
              <a:t> </a:t>
            </a:r>
            <a:r>
              <a:rPr lang="en-US" err="1"/>
              <a:t>tijdzones</a:t>
            </a:r>
            <a:r>
              <a:rPr lang="en-US"/>
              <a:t> </a:t>
            </a:r>
            <a:r>
              <a:rPr lang="en-US" err="1"/>
              <a:t>heeft</a:t>
            </a:r>
            <a:r>
              <a:rPr lang="en-US"/>
              <a:t>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Volksrepubliek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China</a:t>
            </a:r>
            <a:r>
              <a:rPr lang="en-US"/>
              <a:t>?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95162DB4-B5D8-4CEC-A522-208E90F8C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00" y="2370338"/>
            <a:ext cx="5724826" cy="4223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2879E-0855-4EE0-AE53-9EB86AF154BF}"/>
              </a:ext>
            </a:extLst>
          </p:cNvPr>
          <p:cNvSpPr txBox="1"/>
          <p:nvPr/>
        </p:nvSpPr>
        <p:spPr>
          <a:xfrm>
            <a:off x="4465468" y="4482195"/>
            <a:ext cx="3799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Officieel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tijdzone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Geografisch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 </a:t>
            </a:r>
          </a:p>
        </p:txBody>
      </p:sp>
    </p:spTree>
    <p:extLst>
      <p:ext uri="{BB962C8B-B14F-4D97-AF65-F5344CB8AC3E}">
        <p14:creationId xmlns:p14="http://schemas.microsoft.com/office/powerpoint/2010/main" val="37457217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In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ligt</a:t>
            </a:r>
            <a:r>
              <a:rPr lang="en-US" dirty="0"/>
              <a:t> het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meest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oostelijke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punt</a:t>
            </a:r>
            <a:r>
              <a:rPr lang="en-US"/>
              <a:t> </a:t>
            </a:r>
            <a:r>
              <a:rPr lang="en-US" dirty="0"/>
              <a:t>van </a:t>
            </a:r>
          </a:p>
          <a:p>
            <a:pPr marL="0" indent="0" algn="ctr">
              <a:buNone/>
            </a:pPr>
            <a:r>
              <a:rPr lang="en-US" dirty="0"/>
              <a:t>de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Verenigde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Staten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3DE21-E69C-4B20-81B7-9BA59376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802" y="3008883"/>
            <a:ext cx="4599214" cy="3219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71CED1-0DB9-4DBA-8141-8921F2A41C67}"/>
              </a:ext>
            </a:extLst>
          </p:cNvPr>
          <p:cNvSpPr txBox="1"/>
          <p:nvPr/>
        </p:nvSpPr>
        <p:spPr>
          <a:xfrm>
            <a:off x="9561250" y="3535599"/>
            <a:ext cx="16514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Alaska</a:t>
            </a:r>
          </a:p>
        </p:txBody>
      </p:sp>
    </p:spTree>
    <p:extLst>
      <p:ext uri="{BB962C8B-B14F-4D97-AF65-F5344CB8AC3E}">
        <p14:creationId xmlns:p14="http://schemas.microsoft.com/office/powerpoint/2010/main" val="22869504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996" y="288432"/>
            <a:ext cx="10515600" cy="1325563"/>
          </a:xfrm>
        </p:spPr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266178"/>
            <a:ext cx="10515600" cy="69563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had de </a:t>
            </a:r>
            <a:r>
              <a:rPr lang="en-US" err="1">
                <a:solidFill>
                  <a:schemeClr val="accent4"/>
                </a:solidFill>
              </a:rPr>
              <a:t>eerste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 err="1">
                <a:solidFill>
                  <a:schemeClr val="accent4"/>
                </a:solidFill>
              </a:rPr>
              <a:t>Nederlandse</a:t>
            </a:r>
            <a:r>
              <a:rPr lang="en-US">
                <a:solidFill>
                  <a:schemeClr val="accent4"/>
                </a:solidFill>
              </a:rPr>
              <a:t> Top 40 hit </a:t>
            </a:r>
            <a:r>
              <a:rPr lang="en-US" err="1"/>
              <a:t>ooit</a:t>
            </a:r>
            <a:r>
              <a:rPr lang="en-US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474AA-455B-4D0D-BB92-9B4DC094E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52" y="1961811"/>
            <a:ext cx="2143125" cy="2143125"/>
          </a:xfrm>
          <a:prstGeom prst="rect">
            <a:avLst/>
          </a:prstGeom>
        </p:spPr>
      </p:pic>
      <p:pic>
        <p:nvPicPr>
          <p:cNvPr id="7" name="Picture 6" descr="A picture containing website&#10;&#10;Description automatically generated">
            <a:extLst>
              <a:ext uri="{FF2B5EF4-FFF2-40B4-BE49-F238E27FC236}">
                <a16:creationId xmlns:a16="http://schemas.microsoft.com/office/drawing/2014/main" id="{27E63A95-3787-40E5-A3CD-D591A0BD3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1" y="4475409"/>
            <a:ext cx="2232826" cy="2232826"/>
          </a:xfrm>
          <a:prstGeom prst="rect">
            <a:avLst/>
          </a:prstGeom>
        </p:spPr>
      </p:pic>
      <p:pic>
        <p:nvPicPr>
          <p:cNvPr id="9" name="Picture 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3D3B3E1-DAD8-45B5-A14C-1B35933FD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22" y="1867994"/>
            <a:ext cx="2143126" cy="2143126"/>
          </a:xfrm>
          <a:prstGeom prst="rect">
            <a:avLst/>
          </a:prstGeom>
        </p:spPr>
      </p:pic>
      <p:pic>
        <p:nvPicPr>
          <p:cNvPr id="11" name="Picture 10" descr="A picture containing text, person, outdoor, sign&#10;&#10;Description automatically generated">
            <a:extLst>
              <a:ext uri="{FF2B5EF4-FFF2-40B4-BE49-F238E27FC236}">
                <a16:creationId xmlns:a16="http://schemas.microsoft.com/office/drawing/2014/main" id="{F443E86B-3DEC-4300-938B-211FD0F13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22" y="4426442"/>
            <a:ext cx="2143126" cy="2143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B9575B-8613-4454-ACC9-FF013AD0E18A}"/>
              </a:ext>
            </a:extLst>
          </p:cNvPr>
          <p:cNvSpPr txBox="1"/>
          <p:nvPr/>
        </p:nvSpPr>
        <p:spPr>
          <a:xfrm>
            <a:off x="3630967" y="2939557"/>
            <a:ext cx="1866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a)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Beatles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41B45-B1B5-4DBB-8038-6A5DC7EEADB1}"/>
              </a:ext>
            </a:extLst>
          </p:cNvPr>
          <p:cNvSpPr txBox="1"/>
          <p:nvPr/>
        </p:nvSpPr>
        <p:spPr>
          <a:xfrm>
            <a:off x="6667130" y="2939557"/>
            <a:ext cx="205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c) The rolling stones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73C556-721A-4AFE-B30C-E60772E1D716}"/>
              </a:ext>
            </a:extLst>
          </p:cNvPr>
          <p:cNvSpPr txBox="1"/>
          <p:nvPr/>
        </p:nvSpPr>
        <p:spPr>
          <a:xfrm>
            <a:off x="3630967" y="5823752"/>
            <a:ext cx="236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b) Peter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zijn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Rockets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44599-1A5E-4D49-A0CF-4DD28D0E79E0}"/>
              </a:ext>
            </a:extLst>
          </p:cNvPr>
          <p:cNvSpPr txBox="1"/>
          <p:nvPr/>
        </p:nvSpPr>
        <p:spPr>
          <a:xfrm>
            <a:off x="6960093" y="5823752"/>
            <a:ext cx="176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d) Sweet Sixteen</a:t>
            </a:r>
          </a:p>
        </p:txBody>
      </p:sp>
    </p:spTree>
    <p:extLst>
      <p:ext uri="{BB962C8B-B14F-4D97-AF65-F5344CB8AC3E}">
        <p14:creationId xmlns:p14="http://schemas.microsoft.com/office/powerpoint/2010/main" val="3877934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747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</a:t>
            </a:r>
            <a:r>
              <a:rPr lang="en-US" err="1">
                <a:solidFill>
                  <a:schemeClr val="accent4"/>
                </a:solidFill>
              </a:rPr>
              <a:t>Nederlandse</a:t>
            </a:r>
            <a:r>
              <a:rPr lang="en-US">
                <a:solidFill>
                  <a:schemeClr val="accent4"/>
                </a:solidFill>
              </a:rPr>
              <a:t> artiest </a:t>
            </a:r>
            <a:r>
              <a:rPr lang="en-US" err="1"/>
              <a:t>wist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eerste</a:t>
            </a:r>
            <a:r>
              <a:rPr lang="en-US"/>
              <a:t> Queen van de </a:t>
            </a:r>
            <a:r>
              <a:rPr lang="en-US" err="1">
                <a:solidFill>
                  <a:schemeClr val="accent4"/>
                </a:solidFill>
              </a:rPr>
              <a:t>eerste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 err="1">
                <a:solidFill>
                  <a:schemeClr val="accent4"/>
                </a:solidFill>
              </a:rPr>
              <a:t>plek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/>
              <a:t>in de </a:t>
            </a:r>
            <a:r>
              <a:rPr lang="en-US">
                <a:solidFill>
                  <a:schemeClr val="accent4"/>
                </a:solidFill>
              </a:rPr>
              <a:t>Top 2000 </a:t>
            </a:r>
            <a:r>
              <a:rPr lang="en-US" err="1">
                <a:solidFill>
                  <a:schemeClr val="accent4"/>
                </a:solidFill>
              </a:rPr>
              <a:t>aller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 err="1">
                <a:solidFill>
                  <a:schemeClr val="accent4"/>
                </a:solidFill>
              </a:rPr>
              <a:t>tijden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verdringen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6EBD9-FB57-4DB4-9768-D52C7218BACD}"/>
              </a:ext>
            </a:extLst>
          </p:cNvPr>
          <p:cNvSpPr txBox="1"/>
          <p:nvPr/>
        </p:nvSpPr>
        <p:spPr>
          <a:xfrm>
            <a:off x="792481" y="3497802"/>
            <a:ext cx="10420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Smit –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morgen is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gekomen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Claudia de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Breij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Mooie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middag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Boudewijn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Groot –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Avond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Guus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Meeuwis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nacht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4274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236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</a:t>
            </a:r>
            <a:r>
              <a:rPr lang="en-US" err="1">
                <a:solidFill>
                  <a:schemeClr val="accent4"/>
                </a:solidFill>
              </a:rPr>
              <a:t>dierentuin</a:t>
            </a:r>
            <a:r>
              <a:rPr lang="en-US"/>
              <a:t> </a:t>
            </a:r>
            <a:r>
              <a:rPr lang="en-US" err="1"/>
              <a:t>hoort</a:t>
            </a:r>
            <a:r>
              <a:rPr lang="en-US"/>
              <a:t> </a:t>
            </a:r>
            <a:r>
              <a:rPr lang="en-US" err="1">
                <a:solidFill>
                  <a:schemeClr val="accent4"/>
                </a:solidFill>
              </a:rPr>
              <a:t>niet</a:t>
            </a:r>
            <a:r>
              <a:rPr lang="en-US"/>
              <a:t> in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rijtje</a:t>
            </a:r>
            <a:r>
              <a:rPr lang="en-US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223E0-BD65-4E25-907A-693E72AD655B}"/>
              </a:ext>
            </a:extLst>
          </p:cNvPr>
          <p:cNvSpPr txBox="1"/>
          <p:nvPr/>
        </p:nvSpPr>
        <p:spPr>
          <a:xfrm>
            <a:off x="838200" y="3071674"/>
            <a:ext cx="642406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Amsterdam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Avifauna – Alphen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den Rijn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geen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leeuwen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Blijdorp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Rotterdam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Safaripark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Beekse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Bergen –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Hilvarenbeek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17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is de </a:t>
            </a:r>
            <a:r>
              <a:rPr lang="en-US" err="1"/>
              <a:t>eigenaar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kasteel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Molensloot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961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was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eerste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echtgenote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Michael Jackson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31173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Volgens</a:t>
            </a:r>
            <a:r>
              <a:rPr lang="en-US"/>
              <a:t> de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wetten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van Ohm</a:t>
            </a:r>
            <a:r>
              <a:rPr lang="en-US"/>
              <a:t>,</a:t>
            </a:r>
            <a:br>
              <a:rPr lang="en-US"/>
            </a:br>
            <a:r>
              <a:rPr lang="en-US"/>
              <a:t>wat is ‘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Stroom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(I)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maal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Weerstand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(R)</a:t>
            </a:r>
            <a:r>
              <a:rPr lang="en-US"/>
              <a:t>’?</a:t>
            </a:r>
          </a:p>
        </p:txBody>
      </p:sp>
    </p:spTree>
    <p:extLst>
      <p:ext uri="{BB962C8B-B14F-4D97-AF65-F5344CB8AC3E}">
        <p14:creationId xmlns:p14="http://schemas.microsoft.com/office/powerpoint/2010/main" val="1049333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40A-85E9-4B8E-A8EC-78476B313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Ronde 1 – </a:t>
            </a:r>
            <a:r>
              <a:rPr lang="en-US" sz="3600" err="1"/>
              <a:t>vraag</a:t>
            </a:r>
            <a:r>
              <a:rPr lang="en-US" sz="3600"/>
              <a:t> 16 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45775-457C-40F2-B15F-1F76F66BF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18" y="2656957"/>
            <a:ext cx="6161103" cy="40999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BB2092-7185-4776-A77A-06288F64968F}"/>
              </a:ext>
            </a:extLst>
          </p:cNvPr>
          <p:cNvSpPr txBox="1"/>
          <p:nvPr/>
        </p:nvSpPr>
        <p:spPr>
          <a:xfrm>
            <a:off x="1020932" y="1855433"/>
            <a:ext cx="715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Welke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kleur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heeft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melk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van de yak</a:t>
            </a:r>
          </a:p>
        </p:txBody>
      </p:sp>
    </p:spTree>
    <p:extLst>
      <p:ext uri="{BB962C8B-B14F-4D97-AF65-F5344CB8AC3E}">
        <p14:creationId xmlns:p14="http://schemas.microsoft.com/office/powerpoint/2010/main" val="372401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93B7-AAE7-4EB9-8333-8725235D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Ronde 1 – </a:t>
            </a:r>
            <a:r>
              <a:rPr lang="en-US" sz="3600" err="1"/>
              <a:t>vraag</a:t>
            </a:r>
            <a:r>
              <a:rPr lang="en-US" sz="3600"/>
              <a:t> 17 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73294-AF2A-4251-AD01-EE172D13E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/>
              <a:t>Welk </a:t>
            </a:r>
            <a:r>
              <a:rPr lang="en-US" sz="4400" b="1" err="1"/>
              <a:t>dier</a:t>
            </a:r>
            <a:r>
              <a:rPr lang="en-US" sz="4400" b="1"/>
              <a:t> </a:t>
            </a:r>
            <a:r>
              <a:rPr lang="en-US" sz="4400" b="1" err="1"/>
              <a:t>produceert</a:t>
            </a:r>
            <a:br>
              <a:rPr lang="en-US" sz="4400" b="1">
                <a:solidFill>
                  <a:srgbClr val="FFFF00"/>
                </a:solidFill>
              </a:rPr>
            </a:br>
            <a:r>
              <a:rPr lang="en-US" sz="4400" b="1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vierkante</a:t>
            </a:r>
            <a:r>
              <a:rPr lang="en-US" sz="44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400" b="1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keutels</a:t>
            </a:r>
            <a:endParaRPr lang="en-US" sz="4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93B7-AAE7-4EB9-8333-8725235D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73294-AF2A-4251-AD01-EE172D13E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8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err="1"/>
              <a:t>Dit</a:t>
            </a:r>
            <a:r>
              <a:rPr lang="en-US" sz="4400"/>
              <a:t> is Kiran </a:t>
            </a:r>
            <a:r>
              <a:rPr lang="en-US" sz="4400" err="1"/>
              <a:t>Badloe</a:t>
            </a:r>
            <a:r>
              <a:rPr lang="en-US" sz="4400"/>
              <a:t> </a:t>
            </a:r>
            <a:r>
              <a:rPr lang="en-US" sz="4400" err="1"/>
              <a:t>onze</a:t>
            </a:r>
            <a:r>
              <a:rPr lang="en-US" sz="4400"/>
              <a:t> </a:t>
            </a:r>
            <a:r>
              <a:rPr lang="en-US" sz="4400" err="1"/>
              <a:t>olympische</a:t>
            </a:r>
            <a:r>
              <a:rPr lang="en-US" sz="4400"/>
              <a:t> </a:t>
            </a:r>
            <a:r>
              <a:rPr lang="en-US" sz="4400" err="1"/>
              <a:t>kandidaat</a:t>
            </a:r>
            <a:r>
              <a:rPr lang="en-US" sz="4400"/>
              <a:t> </a:t>
            </a:r>
            <a:r>
              <a:rPr lang="en-US" sz="4400" err="1"/>
              <a:t>voor</a:t>
            </a:r>
            <a:r>
              <a:rPr lang="en-US" sz="4400"/>
              <a:t> 2020/2021</a:t>
            </a:r>
          </a:p>
          <a:p>
            <a:pPr marL="0" indent="0" algn="ctr">
              <a:buNone/>
            </a:pPr>
            <a:r>
              <a:rPr lang="en-US" sz="4400"/>
              <a:t>Wie won de </a:t>
            </a:r>
            <a:r>
              <a:rPr lang="en-US" sz="4400" b="1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eerste</a:t>
            </a:r>
            <a:r>
              <a:rPr lang="en-US" sz="4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olympische</a:t>
            </a:r>
            <a:br>
              <a:rPr lang="en-US" sz="4400" b="1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4400" b="1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gouden</a:t>
            </a:r>
            <a:r>
              <a:rPr lang="en-US" sz="4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medaille</a:t>
            </a:r>
            <a:r>
              <a:rPr lang="en-US" sz="4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400" b="1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windsurfen</a:t>
            </a:r>
            <a:endParaRPr lang="en-US" sz="44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Kiran Badloe (@kiranbadloe) | Twitter">
            <a:extLst>
              <a:ext uri="{FF2B5EF4-FFF2-40B4-BE49-F238E27FC236}">
                <a16:creationId xmlns:a16="http://schemas.microsoft.com/office/drawing/2014/main" id="{4C6724E7-C659-4AFF-A75B-FD724B845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742" y="4532499"/>
            <a:ext cx="2981131" cy="208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65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8BCFC-72FC-4DD4-9022-2C3B62C8F932}"/>
              </a:ext>
            </a:extLst>
          </p:cNvPr>
          <p:cNvSpPr txBox="1"/>
          <p:nvPr/>
        </p:nvSpPr>
        <p:spPr>
          <a:xfrm>
            <a:off x="834501" y="523782"/>
            <a:ext cx="1055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Ronde 1 –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vraag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A6406-A1CA-4AB2-B79E-EA80C5264784}"/>
              </a:ext>
            </a:extLst>
          </p:cNvPr>
          <p:cNvSpPr txBox="1"/>
          <p:nvPr/>
        </p:nvSpPr>
        <p:spPr>
          <a:xfrm>
            <a:off x="655468" y="4110361"/>
            <a:ext cx="10881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Bono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Marianne Faithfull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Sara Dallin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Sting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D28F0-649E-478F-95A2-300C5CDF8801}"/>
              </a:ext>
            </a:extLst>
          </p:cNvPr>
          <p:cNvSpPr txBox="1"/>
          <p:nvPr/>
        </p:nvSpPr>
        <p:spPr>
          <a:xfrm>
            <a:off x="932155" y="2494625"/>
            <a:ext cx="97887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Wie is </a:t>
            </a:r>
            <a:r>
              <a:rPr kumimoji="0" lang="en-US" sz="4400" b="1" i="0" u="sng" strike="noStrike" kern="1200" cap="none" spc="0" normalizeH="0" baseline="0" noProof="0" err="1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niet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baseline="0" noProof="0" err="1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baseline="0" noProof="0" err="1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horen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 de </a:t>
            </a:r>
            <a:r>
              <a:rPr kumimoji="0" lang="en-US" sz="4400" b="1" i="0" u="none" strike="noStrike" kern="1200" cap="none" spc="0" normalizeH="0" baseline="0" noProof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opname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van </a:t>
            </a:r>
            <a:r>
              <a:rPr kumimoji="0" lang="en-US" sz="4400" b="1" i="0" u="none" strike="noStrike" kern="1200" cap="none" spc="0" normalizeH="0" baseline="0" noProof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Bandaid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Band Aid: Making, Impact &amp; Legacy – mimisawhney.com">
            <a:extLst>
              <a:ext uri="{FF2B5EF4-FFF2-40B4-BE49-F238E27FC236}">
                <a16:creationId xmlns:a16="http://schemas.microsoft.com/office/drawing/2014/main" id="{403450C1-1498-4B84-8406-6DF7026FE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499" y="3519637"/>
            <a:ext cx="4583274" cy="30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1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4A6406-A1CA-4AB2-B79E-EA80C5264784}"/>
              </a:ext>
            </a:extLst>
          </p:cNvPr>
          <p:cNvSpPr txBox="1"/>
          <p:nvPr/>
        </p:nvSpPr>
        <p:spPr>
          <a:xfrm>
            <a:off x="896645" y="3648651"/>
            <a:ext cx="10167890" cy="2339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Abba – Take chance on me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Creedence Clearwater Revival – Fortunate Son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Steve Miller band – Fly like an eagle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Twisted sister – We ‘re not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gonna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take it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B7F16-66F4-446A-B183-3D5CABA5BCE4}"/>
              </a:ext>
            </a:extLst>
          </p:cNvPr>
          <p:cNvSpPr txBox="1"/>
          <p:nvPr/>
        </p:nvSpPr>
        <p:spPr>
          <a:xfrm>
            <a:off x="896645" y="1589907"/>
            <a:ext cx="67115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Welke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song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zat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nooit in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een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1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presidential campaign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 de VS?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0" name="Picture 8" descr="The President of the United States | Free U.S. Government Articles for  Students in Grades 4-6 | We the People Scholastic">
            <a:extLst>
              <a:ext uri="{FF2B5EF4-FFF2-40B4-BE49-F238E27FC236}">
                <a16:creationId xmlns:a16="http://schemas.microsoft.com/office/drawing/2014/main" id="{3EF74166-6898-4816-AFBB-6F77F7CF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012" y="1175937"/>
            <a:ext cx="3485038" cy="29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21C5B5-7369-4D03-BEEA-8FE97F48987D}"/>
              </a:ext>
            </a:extLst>
          </p:cNvPr>
          <p:cNvSpPr txBox="1"/>
          <p:nvPr/>
        </p:nvSpPr>
        <p:spPr>
          <a:xfrm>
            <a:off x="834501" y="523782"/>
            <a:ext cx="1055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Ronde 1 –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vraag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</a:t>
            </a:r>
          </a:p>
        </p:txBody>
      </p:sp>
    </p:spTree>
    <p:extLst>
      <p:ext uri="{BB962C8B-B14F-4D97-AF65-F5344CB8AC3E}">
        <p14:creationId xmlns:p14="http://schemas.microsoft.com/office/powerpoint/2010/main" val="64182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/>
              <a:t>Van </a:t>
            </a:r>
            <a:r>
              <a:rPr lang="en-US" err="1"/>
              <a:t>wie</a:t>
            </a:r>
            <a:r>
              <a:rPr lang="en-US"/>
              <a:t> is de </a:t>
            </a:r>
            <a:r>
              <a:rPr lang="en-US" err="1"/>
              <a:t>uitspraak</a:t>
            </a:r>
            <a:r>
              <a:rPr lang="en-US"/>
              <a:t> ‘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Anything goes</a:t>
            </a:r>
            <a:r>
              <a:rPr lang="en-US"/>
              <a:t>’?</a:t>
            </a:r>
            <a:br>
              <a:rPr lang="en-US"/>
            </a:br>
            <a:r>
              <a:rPr lang="en-US" sz="1800"/>
              <a:t>Zijn naam </a:t>
            </a:r>
            <a:r>
              <a:rPr lang="en-US" sz="1800" err="1"/>
              <a:t>heeft</a:t>
            </a:r>
            <a:r>
              <a:rPr lang="en-US" sz="1800"/>
              <a:t> </a:t>
            </a:r>
            <a:r>
              <a:rPr lang="en-US" sz="1800" err="1"/>
              <a:t>te</a:t>
            </a:r>
            <a:r>
              <a:rPr lang="en-US" sz="1800"/>
              <a:t> </a:t>
            </a:r>
            <a:r>
              <a:rPr lang="en-US" sz="1800" err="1"/>
              <a:t>maken</a:t>
            </a:r>
            <a:r>
              <a:rPr lang="en-US" sz="1800"/>
              <a:t> met het </a:t>
            </a:r>
            <a:r>
              <a:rPr lang="en-US" sz="1800" err="1"/>
              <a:t>einde</a:t>
            </a:r>
            <a:r>
              <a:rPr lang="en-US" sz="1800"/>
              <a:t> van de </a:t>
            </a:r>
            <a:r>
              <a:rPr lang="en-US" sz="1800" err="1"/>
              <a:t>werkdag</a:t>
            </a:r>
            <a:r>
              <a:rPr lang="en-US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076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/>
              <a:t>Wie </a:t>
            </a:r>
            <a:r>
              <a:rPr lang="en-US" err="1"/>
              <a:t>regisseerde</a:t>
            </a:r>
            <a:r>
              <a:rPr lang="en-US"/>
              <a:t> de films ‘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Blue Velvet</a:t>
            </a:r>
            <a:r>
              <a:rPr lang="en-US"/>
              <a:t>’ </a:t>
            </a:r>
            <a:r>
              <a:rPr lang="en-US" err="1"/>
              <a:t>en</a:t>
            </a:r>
            <a:r>
              <a:rPr lang="en-US"/>
              <a:t> ‘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Mulholland Drive</a:t>
            </a:r>
            <a:r>
              <a:rPr lang="en-US"/>
              <a:t>’?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David Lynch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D6A22C0-C6C4-4C7C-9322-AEA1EE100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151" y="4247891"/>
            <a:ext cx="1515649" cy="224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54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/>
              <a:t>Van </a:t>
            </a:r>
            <a:r>
              <a:rPr lang="en-US" err="1"/>
              <a:t>wie</a:t>
            </a:r>
            <a:r>
              <a:rPr lang="en-US"/>
              <a:t> is de </a:t>
            </a:r>
            <a:r>
              <a:rPr lang="en-US" err="1"/>
              <a:t>uitspraak</a:t>
            </a:r>
            <a:r>
              <a:rPr lang="en-US"/>
              <a:t> ‘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Anything goes</a:t>
            </a:r>
            <a:r>
              <a:rPr lang="en-US"/>
              <a:t>’?</a:t>
            </a:r>
            <a:br>
              <a:rPr lang="en-US"/>
            </a:br>
            <a:r>
              <a:rPr lang="en-US" sz="1800"/>
              <a:t>Zijn naam </a:t>
            </a:r>
            <a:r>
              <a:rPr lang="en-US" sz="1800" err="1"/>
              <a:t>heeft</a:t>
            </a:r>
            <a:r>
              <a:rPr lang="en-US" sz="1800"/>
              <a:t> </a:t>
            </a:r>
            <a:r>
              <a:rPr lang="en-US" sz="1800" err="1"/>
              <a:t>te</a:t>
            </a:r>
            <a:r>
              <a:rPr lang="en-US" sz="1800"/>
              <a:t> </a:t>
            </a:r>
            <a:r>
              <a:rPr lang="en-US" sz="1800" err="1"/>
              <a:t>maken</a:t>
            </a:r>
            <a:r>
              <a:rPr lang="en-US" sz="1800"/>
              <a:t> met het </a:t>
            </a:r>
            <a:r>
              <a:rPr lang="en-US" sz="1800" err="1"/>
              <a:t>einde</a:t>
            </a:r>
            <a:r>
              <a:rPr lang="en-US" sz="1800"/>
              <a:t> van de </a:t>
            </a:r>
            <a:r>
              <a:rPr lang="en-US" sz="1800" err="1"/>
              <a:t>werkdag</a:t>
            </a:r>
            <a:r>
              <a:rPr lang="en-US" sz="1800"/>
              <a:t>.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Paul </a:t>
            </a:r>
            <a:r>
              <a:rPr lang="en-US" err="1">
                <a:solidFill>
                  <a:srgbClr val="00B050"/>
                </a:solidFill>
              </a:rPr>
              <a:t>Feyerabend</a:t>
            </a:r>
            <a:endParaRPr lang="en-US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18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19D5F2-CB1D-4F08-9DD7-4F5608C0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84" y="4202501"/>
            <a:ext cx="2246116" cy="229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403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 err="1"/>
              <a:t>grootste</a:t>
            </a:r>
            <a:r>
              <a:rPr lang="en-US"/>
              <a:t> </a:t>
            </a:r>
            <a:r>
              <a:rPr lang="en-US" err="1"/>
              <a:t>plaats</a:t>
            </a:r>
            <a:r>
              <a:rPr lang="en-US"/>
              <a:t> in de </a:t>
            </a:r>
            <a:r>
              <a:rPr lang="en-US" err="1"/>
              <a:t>gemeente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Dinkelland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Denekamp</a:t>
            </a:r>
          </a:p>
        </p:txBody>
      </p:sp>
      <p:pic>
        <p:nvPicPr>
          <p:cNvPr id="6146" name="Picture 2" descr="Denekamp (Overijssel)">
            <a:extLst>
              <a:ext uri="{FF2B5EF4-FFF2-40B4-BE49-F238E27FC236}">
                <a16:creationId xmlns:a16="http://schemas.microsoft.com/office/drawing/2014/main" id="{12BD4310-1E48-4DD0-B62A-B6C2C2CA0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4187825"/>
            <a:ext cx="24765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06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3 </a:t>
            </a:r>
            <a:r>
              <a:rPr lang="en-US" err="1"/>
              <a:t>wapens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 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err="1"/>
              <a:t>gebruikt</a:t>
            </a:r>
            <a:r>
              <a:rPr lang="en-US"/>
              <a:t> </a:t>
            </a:r>
            <a:r>
              <a:rPr lang="en-US" err="1"/>
              <a:t>bij</a:t>
            </a:r>
            <a:r>
              <a:rPr lang="en-US"/>
              <a:t> het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schermen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Floret, Degen </a:t>
            </a:r>
            <a:r>
              <a:rPr lang="en-US" err="1">
                <a:solidFill>
                  <a:srgbClr val="00B050"/>
                </a:solidFill>
              </a:rPr>
              <a:t>en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 err="1">
                <a:solidFill>
                  <a:srgbClr val="00B050"/>
                </a:solidFill>
              </a:rPr>
              <a:t>Sabel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7170" name="Picture 2" descr="Schermsport - Deventer Schermvereniging">
            <a:extLst>
              <a:ext uri="{FF2B5EF4-FFF2-40B4-BE49-F238E27FC236}">
                <a16:creationId xmlns:a16="http://schemas.microsoft.com/office/drawing/2014/main" id="{2F2B1F02-41B1-489C-9175-F8A15828D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90" y="4502877"/>
            <a:ext cx="3131586" cy="180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098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Hoe </a:t>
            </a:r>
            <a:r>
              <a:rPr lang="en-US" err="1"/>
              <a:t>heet</a:t>
            </a:r>
            <a:r>
              <a:rPr lang="en-US"/>
              <a:t> de roman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Thomas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Rosenboom</a:t>
            </a:r>
            <a:r>
              <a:rPr lang="en-US"/>
              <a:t> die </a:t>
            </a:r>
            <a:r>
              <a:rPr lang="en-US" err="1"/>
              <a:t>zich</a:t>
            </a:r>
            <a:r>
              <a:rPr lang="en-US"/>
              <a:t> </a:t>
            </a:r>
            <a:r>
              <a:rPr lang="en-US" err="1"/>
              <a:t>eind</a:t>
            </a:r>
            <a:r>
              <a:rPr lang="en-US"/>
              <a:t> 19de </a:t>
            </a:r>
            <a:r>
              <a:rPr lang="en-US" err="1"/>
              <a:t>eeuw</a:t>
            </a:r>
            <a:r>
              <a:rPr lang="en-US"/>
              <a:t> in </a:t>
            </a:r>
            <a:r>
              <a:rPr lang="en-US" err="1"/>
              <a:t>zowel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Drenthe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in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Amsterdam</a:t>
            </a:r>
            <a:r>
              <a:rPr lang="en-US"/>
              <a:t> </a:t>
            </a:r>
            <a:r>
              <a:rPr lang="en-US" err="1"/>
              <a:t>afspeelt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Publieke </a:t>
            </a:r>
            <a:r>
              <a:rPr lang="en-US" err="1">
                <a:solidFill>
                  <a:srgbClr val="00B050"/>
                </a:solidFill>
              </a:rPr>
              <a:t>Werken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8194" name="Picture 2" descr="bol.com | Publieke werken, Thomas Rosenboom | 9789021412283 | Boeken">
            <a:extLst>
              <a:ext uri="{FF2B5EF4-FFF2-40B4-BE49-F238E27FC236}">
                <a16:creationId xmlns:a16="http://schemas.microsoft.com/office/drawing/2014/main" id="{B60299A1-A2B4-4EE5-8F0E-4BBD023E3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879" y="4058816"/>
            <a:ext cx="1526921" cy="243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53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achternaam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Hermenegildus Felix Victor Maria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/>
              <a:t>(Herman) </a:t>
            </a:r>
            <a:r>
              <a:rPr lang="en-US">
                <a:solidFill>
                  <a:srgbClr val="00B050"/>
                </a:solidFill>
              </a:rPr>
              <a:t>Finkers</a:t>
            </a:r>
          </a:p>
        </p:txBody>
      </p:sp>
      <p:pic>
        <p:nvPicPr>
          <p:cNvPr id="9218" name="Picture 2" descr="Herman Finkers - Wikiquote">
            <a:extLst>
              <a:ext uri="{FF2B5EF4-FFF2-40B4-BE49-F238E27FC236}">
                <a16:creationId xmlns:a16="http://schemas.microsoft.com/office/drawing/2014/main" id="{B220BEBF-F458-496F-AF81-060B7BD86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20" y="4292082"/>
            <a:ext cx="1746879" cy="22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510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meest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noordelijke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natuurlijke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habitat </a:t>
            </a:r>
            <a:r>
              <a:rPr lang="en-US"/>
              <a:t>van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Pinguïns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Galapagos </a:t>
            </a:r>
            <a:r>
              <a:rPr lang="en-US" err="1">
                <a:solidFill>
                  <a:srgbClr val="00B050"/>
                </a:solidFill>
              </a:rPr>
              <a:t>Eilanden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10242" name="Picture 2" descr="De eilanden en Bezoekerssites | Native &amp; Green">
            <a:extLst>
              <a:ext uri="{FF2B5EF4-FFF2-40B4-BE49-F238E27FC236}">
                <a16:creationId xmlns:a16="http://schemas.microsoft.com/office/drawing/2014/main" id="{B3B0CD96-09CF-4732-B442-263722BF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87" y="4609918"/>
            <a:ext cx="2964413" cy="170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684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Van welk land is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Tirana</a:t>
            </a:r>
            <a:r>
              <a:rPr lang="en-US"/>
              <a:t> de hoofdstad?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Albani</a:t>
            </a:r>
            <a:r>
              <a:rPr lang="en-US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ë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11266" name="Picture 2" descr="Albanië - GZB">
            <a:extLst>
              <a:ext uri="{FF2B5EF4-FFF2-40B4-BE49-F238E27FC236}">
                <a16:creationId xmlns:a16="http://schemas.microsoft.com/office/drawing/2014/main" id="{D5EE2B4B-B14C-459F-91A0-1FD9EECD9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142" y="3974841"/>
            <a:ext cx="2360657" cy="251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88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Tot </a:t>
            </a:r>
            <a:r>
              <a:rPr lang="en-US" err="1"/>
              <a:t>welke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taalgroep (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familie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  <a:r>
              <a:rPr lang="en-US"/>
              <a:t> </a:t>
            </a:r>
            <a:r>
              <a:rPr lang="en-US" err="1"/>
              <a:t>behoort</a:t>
            </a:r>
            <a:r>
              <a:rPr lang="en-US"/>
              <a:t> het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Litouws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Baltische Talen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7362B9F-424B-48AC-8551-7AD4C6877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065" y="4016580"/>
            <a:ext cx="2433735" cy="247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807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voor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dier</a:t>
            </a:r>
            <a:r>
              <a:rPr lang="en-US"/>
              <a:t> is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Witrik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Een </a:t>
            </a:r>
            <a:r>
              <a:rPr lang="en-US" err="1">
                <a:solidFill>
                  <a:srgbClr val="00B050"/>
                </a:solidFill>
              </a:rPr>
              <a:t>koe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13314" name="Picture 2" descr="Witrik | Bedreigd Nederlands Ras | Stichting Zeldzame Huisdierrassen">
            <a:extLst>
              <a:ext uri="{FF2B5EF4-FFF2-40B4-BE49-F238E27FC236}">
                <a16:creationId xmlns:a16="http://schemas.microsoft.com/office/drawing/2014/main" id="{4B9B9911-24C9-49B4-9F15-5D149F82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27" y="4094779"/>
            <a:ext cx="4050673" cy="23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54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 err="1"/>
              <a:t>grootste</a:t>
            </a:r>
            <a:r>
              <a:rPr lang="en-US"/>
              <a:t> </a:t>
            </a:r>
            <a:r>
              <a:rPr lang="en-US" err="1"/>
              <a:t>plaats</a:t>
            </a:r>
            <a:r>
              <a:rPr lang="en-US"/>
              <a:t> in de </a:t>
            </a:r>
            <a:r>
              <a:rPr lang="en-US" err="1"/>
              <a:t>gemeente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Dinkelland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4271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was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Prime Minister</a:t>
            </a:r>
            <a:r>
              <a:rPr lang="en-US"/>
              <a:t> van het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Verenigd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Koninkrijk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(VK / UK)</a:t>
            </a:r>
          </a:p>
          <a:p>
            <a:pPr marL="0" indent="0" algn="ctr">
              <a:buNone/>
            </a:pPr>
            <a:r>
              <a:rPr lang="en-US" err="1"/>
              <a:t>tentijde</a:t>
            </a:r>
            <a:r>
              <a:rPr lang="en-US"/>
              <a:t> van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Falkland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Oorlog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Margaret Thatcher</a:t>
            </a:r>
          </a:p>
        </p:txBody>
      </p:sp>
      <p:pic>
        <p:nvPicPr>
          <p:cNvPr id="14338" name="Picture 2" descr="Margaret Thatcher - Wikipedia">
            <a:extLst>
              <a:ext uri="{FF2B5EF4-FFF2-40B4-BE49-F238E27FC236}">
                <a16:creationId xmlns:a16="http://schemas.microsoft.com/office/drawing/2014/main" id="{FF037AFB-EF51-408C-AB22-9D755029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5" y="3911600"/>
            <a:ext cx="19716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77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is de </a:t>
            </a:r>
            <a:r>
              <a:rPr lang="en-US" err="1"/>
              <a:t>eigenaar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kasteel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Molensloot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 err="1">
                <a:solidFill>
                  <a:srgbClr val="00B050"/>
                </a:solidFill>
              </a:rPr>
              <a:t>Kapitein</a:t>
            </a:r>
            <a:r>
              <a:rPr lang="en-US">
                <a:solidFill>
                  <a:srgbClr val="00B050"/>
                </a:solidFill>
              </a:rPr>
              <a:t> Haddock</a:t>
            </a:r>
          </a:p>
        </p:txBody>
      </p:sp>
      <p:pic>
        <p:nvPicPr>
          <p:cNvPr id="15362" name="Picture 2" descr="Kuifje: Haddock | Stripfiguren, Kuifje, Cartoons">
            <a:extLst>
              <a:ext uri="{FF2B5EF4-FFF2-40B4-BE49-F238E27FC236}">
                <a16:creationId xmlns:a16="http://schemas.microsoft.com/office/drawing/2014/main" id="{DFF69F66-6C94-4DB3-A2EC-D7E160435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4038776"/>
            <a:ext cx="2452396" cy="24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274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was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eerste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echtgenote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Michael Jackson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Lisa Marie Presley</a:t>
            </a:r>
            <a:r>
              <a:rPr lang="en-US" b="1"/>
              <a:t> </a:t>
            </a:r>
            <a:endParaRPr lang="en-US"/>
          </a:p>
        </p:txBody>
      </p:sp>
      <p:pic>
        <p:nvPicPr>
          <p:cNvPr id="16386" name="Picture 2" descr="Lisa Marie Presley bekent: &quot;Huwelijk met Michael Jackson was mijn poging om  hem te redden” | Celebrities | hln.be">
            <a:extLst>
              <a:ext uri="{FF2B5EF4-FFF2-40B4-BE49-F238E27FC236}">
                <a16:creationId xmlns:a16="http://schemas.microsoft.com/office/drawing/2014/main" id="{B63D36B6-EEA2-4916-8B5A-648D12638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07" y="3862926"/>
            <a:ext cx="2127093" cy="262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331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Volgens</a:t>
            </a:r>
            <a:r>
              <a:rPr lang="en-US"/>
              <a:t> de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wetten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van Ohm</a:t>
            </a:r>
            <a:r>
              <a:rPr lang="en-US"/>
              <a:t>,</a:t>
            </a:r>
            <a:br>
              <a:rPr lang="en-US"/>
            </a:br>
            <a:r>
              <a:rPr lang="en-US"/>
              <a:t>wat is ‘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Stroom (I)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maal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Weerstand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(R)</a:t>
            </a:r>
            <a:r>
              <a:rPr lang="en-US"/>
              <a:t>’?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Spanning (U)</a:t>
            </a:r>
          </a:p>
        </p:txBody>
      </p:sp>
      <p:pic>
        <p:nvPicPr>
          <p:cNvPr id="17410" name="Picture 2" descr="Elektronica 101: De wet van Ohm – Leer het zelf!">
            <a:extLst>
              <a:ext uri="{FF2B5EF4-FFF2-40B4-BE49-F238E27FC236}">
                <a16:creationId xmlns:a16="http://schemas.microsoft.com/office/drawing/2014/main" id="{B99A5F19-78C8-48A8-B5E8-A792B46C1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4635868"/>
            <a:ext cx="18573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021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340A-85E9-4B8E-A8EC-78476B313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Ronde 1 – </a:t>
            </a:r>
            <a:r>
              <a:rPr lang="en-US" sz="3600" err="1"/>
              <a:t>vraag</a:t>
            </a:r>
            <a:r>
              <a:rPr lang="en-US" sz="3600"/>
              <a:t> 16 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45775-457C-40F2-B15F-1F76F66BF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18" y="2656957"/>
            <a:ext cx="6161103" cy="40999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BB2092-7185-4776-A77A-06288F64968F}"/>
              </a:ext>
            </a:extLst>
          </p:cNvPr>
          <p:cNvSpPr txBox="1"/>
          <p:nvPr/>
        </p:nvSpPr>
        <p:spPr>
          <a:xfrm>
            <a:off x="1020931" y="1855433"/>
            <a:ext cx="991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Welke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kleur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heeft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melk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van de yak?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Roze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593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93B7-AAE7-4EB9-8333-8725235D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Ronde 1 – </a:t>
            </a:r>
            <a:r>
              <a:rPr lang="en-US" sz="3600" err="1"/>
              <a:t>vraag</a:t>
            </a:r>
            <a:r>
              <a:rPr lang="en-US" sz="3600"/>
              <a:t> 17 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73294-AF2A-4251-AD01-EE172D13E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/>
              <a:t>Welk </a:t>
            </a:r>
            <a:r>
              <a:rPr lang="en-US" sz="4400" b="1" err="1"/>
              <a:t>dier</a:t>
            </a:r>
            <a:r>
              <a:rPr lang="en-US" sz="4400" b="1"/>
              <a:t> </a:t>
            </a:r>
            <a:r>
              <a:rPr lang="en-US" sz="4400" b="1" err="1"/>
              <a:t>produceert</a:t>
            </a:r>
            <a:r>
              <a:rPr lang="en-US" sz="4400" b="1">
                <a:solidFill>
                  <a:srgbClr val="FFFF00"/>
                </a:solidFill>
              </a:rPr>
              <a:t> </a:t>
            </a:r>
            <a:r>
              <a:rPr lang="en-US" sz="4400" b="1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vierkante</a:t>
            </a:r>
            <a:r>
              <a:rPr lang="en-US" sz="44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400" b="1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keutels</a:t>
            </a:r>
            <a:endParaRPr lang="en-US" sz="4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 descr="A picture containing grass, bear, mammal, outdoor&#10;&#10;Description automatically generated">
            <a:extLst>
              <a:ext uri="{FF2B5EF4-FFF2-40B4-BE49-F238E27FC236}">
                <a16:creationId xmlns:a16="http://schemas.microsoft.com/office/drawing/2014/main" id="{9467F9A3-5D85-4CBB-8D9D-5991C6680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10" y="2730445"/>
            <a:ext cx="28575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D55E8-87B7-46C8-91E9-B59E11866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09" y="4598633"/>
            <a:ext cx="2857499" cy="1607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3879A-8D67-43F1-B17B-BEB4A933242B}"/>
              </a:ext>
            </a:extLst>
          </p:cNvPr>
          <p:cNvSpPr txBox="1"/>
          <p:nvPr/>
        </p:nvSpPr>
        <p:spPr>
          <a:xfrm>
            <a:off x="5415379" y="3586579"/>
            <a:ext cx="29754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Wombat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269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93B7-AAE7-4EB9-8333-8725235D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18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970F13-F501-456A-9674-5BD89CC6A716}"/>
              </a:ext>
            </a:extLst>
          </p:cNvPr>
          <p:cNvSpPr/>
          <p:nvPr/>
        </p:nvSpPr>
        <p:spPr>
          <a:xfrm>
            <a:off x="838200" y="1785079"/>
            <a:ext cx="10515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Wie won de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eerste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olympische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gouden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medaille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windsurfen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Stefan van den Berg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Won in 1984 de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eerste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olympische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gouden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Medaille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windsurfen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tephan Van den Berg - NOCNSF">
            <a:extLst>
              <a:ext uri="{FF2B5EF4-FFF2-40B4-BE49-F238E27FC236}">
                <a16:creationId xmlns:a16="http://schemas.microsoft.com/office/drawing/2014/main" id="{7091394E-3C75-4549-BABE-3F9ADB72B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439" y="4089301"/>
            <a:ext cx="4939006" cy="24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42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8BCFC-72FC-4DD4-9022-2C3B62C8F932}"/>
              </a:ext>
            </a:extLst>
          </p:cNvPr>
          <p:cNvSpPr txBox="1"/>
          <p:nvPr/>
        </p:nvSpPr>
        <p:spPr>
          <a:xfrm>
            <a:off x="834501" y="523782"/>
            <a:ext cx="1055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Ronde 1 –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vraag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A6406-A1CA-4AB2-B79E-EA80C5264784}"/>
              </a:ext>
            </a:extLst>
          </p:cNvPr>
          <p:cNvSpPr txBox="1"/>
          <p:nvPr/>
        </p:nvSpPr>
        <p:spPr>
          <a:xfrm>
            <a:off x="655468" y="4110361"/>
            <a:ext cx="10881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Bono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Marianne Faithfull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Sara Dallin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Sting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D28F0-649E-478F-95A2-300C5CDF8801}"/>
              </a:ext>
            </a:extLst>
          </p:cNvPr>
          <p:cNvSpPr txBox="1"/>
          <p:nvPr/>
        </p:nvSpPr>
        <p:spPr>
          <a:xfrm>
            <a:off x="932155" y="2494625"/>
            <a:ext cx="100406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Wie is </a:t>
            </a:r>
            <a:r>
              <a:rPr kumimoji="0" lang="en-US" sz="44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niet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horen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 de </a:t>
            </a:r>
            <a:r>
              <a:rPr kumimoji="0" lang="en-US" sz="4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opname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van </a:t>
            </a:r>
            <a:r>
              <a:rPr kumimoji="0" lang="en-US" sz="44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Bandaid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7230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4A6406-A1CA-4AB2-B79E-EA80C5264784}"/>
              </a:ext>
            </a:extLst>
          </p:cNvPr>
          <p:cNvSpPr txBox="1"/>
          <p:nvPr/>
        </p:nvSpPr>
        <p:spPr>
          <a:xfrm>
            <a:off x="896645" y="3648651"/>
            <a:ext cx="10167890" cy="2339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Abba – Take chance on me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Creedence Clearwater Revival – Fortunate Son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Steve Miller band – Fly like an eagle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Twisted sister – We ‘re not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gonna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take it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B7F16-66F4-446A-B183-3D5CABA5BCE4}"/>
              </a:ext>
            </a:extLst>
          </p:cNvPr>
          <p:cNvSpPr txBox="1"/>
          <p:nvPr/>
        </p:nvSpPr>
        <p:spPr>
          <a:xfrm>
            <a:off x="896645" y="1589907"/>
            <a:ext cx="67115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Welke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song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zat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nooit in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een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1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presidential campaign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 de VS?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1C5B5-7369-4D03-BEEA-8FE97F48987D}"/>
              </a:ext>
            </a:extLst>
          </p:cNvPr>
          <p:cNvSpPr txBox="1"/>
          <p:nvPr/>
        </p:nvSpPr>
        <p:spPr>
          <a:xfrm>
            <a:off x="834501" y="523782"/>
            <a:ext cx="1055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Ronde 1 –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vraag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</a:t>
            </a:r>
          </a:p>
        </p:txBody>
      </p:sp>
      <p:pic>
        <p:nvPicPr>
          <p:cNvPr id="5122" name="Picture 2" descr="Steve Miller Band | Home">
            <a:extLst>
              <a:ext uri="{FF2B5EF4-FFF2-40B4-BE49-F238E27FC236}">
                <a16:creationId xmlns:a16="http://schemas.microsoft.com/office/drawing/2014/main" id="{B85D00A4-1676-493C-A58F-A39AE4B5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90" y="542517"/>
            <a:ext cx="3572107" cy="357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06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 err="1"/>
              <a:t>lengte</a:t>
            </a:r>
            <a:r>
              <a:rPr lang="en-US"/>
              <a:t> van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langste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directe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route</a:t>
            </a:r>
            <a:r>
              <a:rPr lang="en-US"/>
              <a:t> van punt A </a:t>
            </a:r>
            <a:r>
              <a:rPr lang="en-US" err="1"/>
              <a:t>naar</a:t>
            </a:r>
            <a:r>
              <a:rPr lang="en-US"/>
              <a:t> punt B die je op </a:t>
            </a:r>
            <a:r>
              <a:rPr lang="en-US" err="1"/>
              <a:t>aarde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over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weg</a:t>
            </a:r>
            <a:r>
              <a:rPr lang="en-US"/>
              <a:t> </a:t>
            </a:r>
            <a:r>
              <a:rPr lang="en-US" err="1"/>
              <a:t>kunt</a:t>
            </a:r>
            <a:r>
              <a:rPr lang="en-US"/>
              <a:t> </a:t>
            </a:r>
            <a:r>
              <a:rPr lang="en-US" err="1"/>
              <a:t>afleggen</a:t>
            </a:r>
            <a:r>
              <a:rPr lang="en-US"/>
              <a:t>?</a:t>
            </a:r>
            <a:br>
              <a:rPr lang="en-US"/>
            </a:br>
            <a:r>
              <a:rPr lang="en-US"/>
              <a:t>(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± </a:t>
            </a:r>
            <a:r>
              <a:rPr lang="en-US"/>
              <a:t>1000 km)</a:t>
            </a:r>
          </a:p>
        </p:txBody>
      </p:sp>
    </p:spTree>
    <p:extLst>
      <p:ext uri="{BB962C8B-B14F-4D97-AF65-F5344CB8AC3E}">
        <p14:creationId xmlns:p14="http://schemas.microsoft.com/office/powerpoint/2010/main" val="195776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3 </a:t>
            </a:r>
            <a:r>
              <a:rPr lang="en-US" err="1"/>
              <a:t>wapens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 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err="1"/>
              <a:t>gebruikt</a:t>
            </a:r>
            <a:r>
              <a:rPr lang="en-US"/>
              <a:t> </a:t>
            </a:r>
            <a:r>
              <a:rPr lang="en-US" err="1"/>
              <a:t>bij</a:t>
            </a:r>
            <a:r>
              <a:rPr lang="en-US"/>
              <a:t> het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schermen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6552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voetbal</a:t>
            </a:r>
            <a:r>
              <a:rPr lang="en-US"/>
              <a:t> de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meest Populaire sport</a:t>
            </a:r>
            <a:r>
              <a:rPr lang="en-US"/>
              <a:t> </a:t>
            </a:r>
            <a:r>
              <a:rPr lang="en-US" err="1"/>
              <a:t>ter</a:t>
            </a:r>
            <a:r>
              <a:rPr lang="en-US"/>
              <a:t> </a:t>
            </a:r>
            <a:r>
              <a:rPr lang="en-US" err="1"/>
              <a:t>wereld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6218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religie</a:t>
            </a:r>
            <a:r>
              <a:rPr lang="en-US"/>
              <a:t> </a:t>
            </a:r>
            <a:r>
              <a:rPr lang="en-US" err="1"/>
              <a:t>werd</a:t>
            </a:r>
            <a:r>
              <a:rPr lang="en-US"/>
              <a:t> door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schrijver van science fiction</a:t>
            </a:r>
            <a:r>
              <a:rPr lang="en-US"/>
              <a:t> </a:t>
            </a:r>
            <a:r>
              <a:rPr lang="en-US" err="1"/>
              <a:t>boeken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weddenschap</a:t>
            </a:r>
            <a:r>
              <a:rPr lang="en-US"/>
              <a:t> </a:t>
            </a:r>
            <a:r>
              <a:rPr lang="en-US" err="1"/>
              <a:t>gestart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161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Noem</a:t>
            </a:r>
            <a:r>
              <a:rPr lang="en-US"/>
              <a:t> 4 van de 5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Marx brothers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9303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is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uitvinder</a:t>
            </a:r>
            <a:r>
              <a:rPr lang="en-US"/>
              <a:t> van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balpen</a:t>
            </a:r>
            <a:r>
              <a:rPr lang="en-US"/>
              <a:t>?</a:t>
            </a:r>
            <a:br>
              <a:rPr lang="en-US"/>
            </a:br>
            <a:r>
              <a:rPr lang="en-US"/>
              <a:t>(achternaam is </a:t>
            </a:r>
            <a:r>
              <a:rPr lang="en-US" err="1"/>
              <a:t>voldoende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7787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hoofdstad</a:t>
            </a:r>
            <a:r>
              <a:rPr lang="en-US"/>
              <a:t> van de </a:t>
            </a:r>
            <a:r>
              <a:rPr lang="en-US" err="1"/>
              <a:t>staat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Ohio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9146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</a:t>
            </a:r>
            <a:r>
              <a:rPr lang="en-US" err="1"/>
              <a:t>schreef</a:t>
            </a:r>
            <a:r>
              <a:rPr lang="en-US"/>
              <a:t> het </a:t>
            </a:r>
            <a:r>
              <a:rPr lang="en-US" err="1"/>
              <a:t>gedicht</a:t>
            </a:r>
            <a:r>
              <a:rPr lang="en-US"/>
              <a:t> ‘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Oote</a:t>
            </a:r>
            <a:r>
              <a:rPr lang="en-US"/>
              <a:t>’?</a:t>
            </a:r>
          </a:p>
        </p:txBody>
      </p:sp>
    </p:spTree>
    <p:extLst>
      <p:ext uri="{BB962C8B-B14F-4D97-AF65-F5344CB8AC3E}">
        <p14:creationId xmlns:p14="http://schemas.microsoft.com/office/powerpoint/2010/main" val="3814064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In de song ‘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Tupelo</a:t>
            </a:r>
            <a:r>
              <a:rPr lang="en-US"/>
              <a:t>’ </a:t>
            </a:r>
            <a:r>
              <a:rPr lang="en-US" err="1"/>
              <a:t>zingt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Nick Cave</a:t>
            </a:r>
            <a:r>
              <a:rPr lang="en-US"/>
              <a:t> op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gegeven</a:t>
            </a:r>
            <a:r>
              <a:rPr lang="en-US"/>
              <a:t> moment</a:t>
            </a:r>
            <a:br>
              <a:rPr lang="en-US"/>
            </a:br>
            <a:r>
              <a:rPr lang="en-US"/>
              <a:t> ‘A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king</a:t>
            </a:r>
            <a:r>
              <a:rPr lang="en-US"/>
              <a:t> is born’,</a:t>
            </a:r>
            <a:br>
              <a:rPr lang="en-US"/>
            </a:br>
            <a:r>
              <a:rPr lang="en-US"/>
              <a:t>over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wie</a:t>
            </a:r>
            <a:r>
              <a:rPr lang="en-US"/>
              <a:t> </a:t>
            </a:r>
            <a:r>
              <a:rPr lang="en-US" err="1"/>
              <a:t>heeft</a:t>
            </a:r>
            <a:r>
              <a:rPr lang="en-US"/>
              <a:t> </a:t>
            </a:r>
            <a:r>
              <a:rPr lang="en-US" err="1"/>
              <a:t>hij</a:t>
            </a:r>
            <a:r>
              <a:rPr lang="en-US"/>
              <a:t> het </a:t>
            </a:r>
            <a:r>
              <a:rPr lang="en-US" err="1"/>
              <a:t>hierbij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5139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Hoeveel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hersencellen</a:t>
            </a:r>
            <a:r>
              <a:rPr lang="en-US"/>
              <a:t> </a:t>
            </a:r>
            <a:r>
              <a:rPr lang="en-US" err="1"/>
              <a:t>heeft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kat</a:t>
            </a:r>
            <a:r>
              <a:rPr lang="en-US"/>
              <a:t>?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orde</a:t>
            </a:r>
            <a:r>
              <a:rPr lang="en-US"/>
              <a:t> van </a:t>
            </a:r>
            <a:r>
              <a:rPr lang="en-US" err="1"/>
              <a:t>grootte</a:t>
            </a:r>
            <a:r>
              <a:rPr lang="en-US"/>
              <a:t> is </a:t>
            </a:r>
            <a:r>
              <a:rPr lang="en-US" err="1"/>
              <a:t>voldoende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2562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is de </a:t>
            </a:r>
            <a:r>
              <a:rPr lang="en-US" err="1"/>
              <a:t>enige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Britse eerste minister</a:t>
            </a:r>
            <a:r>
              <a:rPr lang="en-US"/>
              <a:t> (Prime Minister) die </a:t>
            </a:r>
            <a:r>
              <a:rPr lang="en-US" err="1"/>
              <a:t>werd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vermoord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5214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In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welk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jaar</a:t>
            </a:r>
            <a:r>
              <a:rPr lang="en-US"/>
              <a:t> </a:t>
            </a:r>
            <a:r>
              <a:rPr lang="en-US" err="1"/>
              <a:t>kwam</a:t>
            </a:r>
            <a:r>
              <a:rPr lang="en-US"/>
              <a:t> het </a:t>
            </a:r>
            <a:r>
              <a:rPr lang="en-US" err="1"/>
              <a:t>boek</a:t>
            </a:r>
            <a:r>
              <a:rPr lang="en-US"/>
              <a:t> ‘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Avonden</a:t>
            </a:r>
            <a:r>
              <a:rPr lang="en-US"/>
              <a:t>’ (Reve) </a:t>
            </a:r>
            <a:r>
              <a:rPr lang="en-US" err="1"/>
              <a:t>uit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8044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Hoe </a:t>
            </a:r>
            <a:r>
              <a:rPr lang="en-US" err="1"/>
              <a:t>heet</a:t>
            </a:r>
            <a:r>
              <a:rPr lang="en-US"/>
              <a:t> de roman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Thomas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Rosenboom</a:t>
            </a:r>
            <a:r>
              <a:rPr lang="en-US"/>
              <a:t> die </a:t>
            </a:r>
            <a:r>
              <a:rPr lang="en-US" err="1"/>
              <a:t>zich</a:t>
            </a:r>
            <a:r>
              <a:rPr lang="en-US"/>
              <a:t> </a:t>
            </a:r>
            <a:r>
              <a:rPr lang="en-US" err="1"/>
              <a:t>eind</a:t>
            </a:r>
            <a:r>
              <a:rPr lang="en-US"/>
              <a:t> 19de </a:t>
            </a:r>
            <a:r>
              <a:rPr lang="en-US" err="1"/>
              <a:t>eeuw</a:t>
            </a:r>
            <a:r>
              <a:rPr lang="en-US"/>
              <a:t> </a:t>
            </a:r>
            <a:r>
              <a:rPr lang="en-US" err="1"/>
              <a:t>zowel</a:t>
            </a:r>
            <a:r>
              <a:rPr lang="en-US"/>
              <a:t> in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Drenthe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in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Amsterdam</a:t>
            </a:r>
            <a:r>
              <a:rPr lang="en-US"/>
              <a:t> </a:t>
            </a:r>
            <a:r>
              <a:rPr lang="en-US" err="1"/>
              <a:t>afspeelt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014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err="1"/>
              <a:t>Halverwege</a:t>
            </a:r>
            <a:r>
              <a:rPr lang="en-US"/>
              <a:t> de </a:t>
            </a:r>
            <a:r>
              <a:rPr lang="en-US" err="1"/>
              <a:t>jaren</a:t>
            </a:r>
            <a:r>
              <a:rPr lang="en-US"/>
              <a:t> ‘90 was </a:t>
            </a:r>
            <a:r>
              <a:rPr lang="en-US" err="1"/>
              <a:t>er</a:t>
            </a:r>
            <a:r>
              <a:rPr lang="en-US"/>
              <a:t> in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Scandinavi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ë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beweging</a:t>
            </a:r>
            <a:r>
              <a:rPr lang="en-US"/>
              <a:t> voor het </a:t>
            </a:r>
            <a:r>
              <a:rPr lang="en-US" err="1"/>
              <a:t>maken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pure,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uit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de hand-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geschoten</a:t>
            </a:r>
            <a:r>
              <a:rPr lang="en-US"/>
              <a:t> films.</a:t>
            </a:r>
            <a:br>
              <a:rPr lang="en-US"/>
            </a:br>
            <a:r>
              <a:rPr lang="en-US"/>
              <a:t>Hoe </a:t>
            </a:r>
            <a:r>
              <a:rPr lang="en-US" err="1"/>
              <a:t>heette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beweging</a:t>
            </a:r>
            <a:r>
              <a:rPr lang="en-US"/>
              <a:t>?</a:t>
            </a:r>
          </a:p>
          <a:p>
            <a:pPr marL="0" indent="0" algn="ctr">
              <a:buNone/>
            </a:pPr>
            <a:endParaRPr lang="en-US"/>
          </a:p>
        </p:txBody>
      </p:sp>
      <p:pic>
        <p:nvPicPr>
          <p:cNvPr id="1026" name="Picture 2" descr="Festen | Kijk-goed">
            <a:extLst>
              <a:ext uri="{FF2B5EF4-FFF2-40B4-BE49-F238E27FC236}">
                <a16:creationId xmlns:a16="http://schemas.microsoft.com/office/drawing/2014/main" id="{2A069C9E-CC8D-4BA7-AD58-CCB0FBB6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788" y="4150681"/>
            <a:ext cx="4182489" cy="23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928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Zet</a:t>
            </a:r>
            <a:r>
              <a:rPr lang="en-US"/>
              <a:t> de </a:t>
            </a:r>
            <a:r>
              <a:rPr lang="en-US" err="1"/>
              <a:t>tijdperken</a:t>
            </a:r>
            <a:r>
              <a:rPr lang="en-US"/>
              <a:t> in de </a:t>
            </a:r>
            <a:r>
              <a:rPr lang="en-US" err="1"/>
              <a:t>goede</a:t>
            </a:r>
            <a:r>
              <a:rPr lang="en-US"/>
              <a:t> </a:t>
            </a:r>
            <a:r>
              <a:rPr lang="en-US" err="1"/>
              <a:t>volgorde</a:t>
            </a:r>
            <a:r>
              <a:rPr lang="en-US"/>
              <a:t>:</a:t>
            </a:r>
            <a:br>
              <a:rPr lang="en-US"/>
            </a:b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Devoon,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Carboon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, Perm,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Trias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, Jura,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Krijt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57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Hoe </a:t>
            </a:r>
            <a:r>
              <a:rPr lang="en-US" err="1"/>
              <a:t>heet</a:t>
            </a:r>
            <a:r>
              <a:rPr lang="en-US"/>
              <a:t>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groothertog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Luxemburg</a:t>
            </a:r>
            <a:r>
              <a:rPr lang="en-US"/>
              <a:t>?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voornaam</a:t>
            </a:r>
            <a:r>
              <a:rPr lang="en-US"/>
              <a:t> is </a:t>
            </a:r>
            <a:r>
              <a:rPr lang="en-US" err="1"/>
              <a:t>voldoende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6520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8" y="1461640"/>
            <a:ext cx="10515600" cy="961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</a:t>
            </a:r>
            <a:r>
              <a:rPr lang="en-US" err="1"/>
              <a:t>hoort</a:t>
            </a:r>
            <a:r>
              <a:rPr lang="en-US"/>
              <a:t> </a:t>
            </a:r>
            <a:r>
              <a:rPr lang="en-US" err="1"/>
              <a:t>niet</a:t>
            </a:r>
            <a:r>
              <a:rPr lang="en-US"/>
              <a:t> in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groep</a:t>
            </a:r>
            <a:r>
              <a:rPr lang="en-US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21D42B-22E6-4EF3-8410-2602A1468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56" y="1832962"/>
            <a:ext cx="2828925" cy="1771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A73750-0B08-4169-954D-A890BA1F8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238" y="3797273"/>
            <a:ext cx="2599843" cy="24819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A31F5C-9D28-4ADA-A8E2-CDC8976BF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1569" y="2489849"/>
            <a:ext cx="3736434" cy="24819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C1E238-0BE6-4E4C-B166-021297881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586" y="2316377"/>
            <a:ext cx="2828925" cy="28289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ECE391-17E1-492C-A091-79F0E0A12BAD}"/>
              </a:ext>
            </a:extLst>
          </p:cNvPr>
          <p:cNvSpPr txBox="1"/>
          <p:nvPr/>
        </p:nvSpPr>
        <p:spPr>
          <a:xfrm>
            <a:off x="925238" y="23525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CDC40-D624-45D3-9861-A371142A0ED1}"/>
              </a:ext>
            </a:extLst>
          </p:cNvPr>
          <p:cNvSpPr txBox="1"/>
          <p:nvPr/>
        </p:nvSpPr>
        <p:spPr>
          <a:xfrm>
            <a:off x="3071674" y="488271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63F64A-A720-486B-8F1E-270B3A66BF38}"/>
              </a:ext>
            </a:extLst>
          </p:cNvPr>
          <p:cNvSpPr txBox="1"/>
          <p:nvPr/>
        </p:nvSpPr>
        <p:spPr>
          <a:xfrm>
            <a:off x="4234649" y="27872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EC24EE-1457-4EF8-89D8-8244411C3D82}"/>
              </a:ext>
            </a:extLst>
          </p:cNvPr>
          <p:cNvSpPr txBox="1"/>
          <p:nvPr/>
        </p:nvSpPr>
        <p:spPr>
          <a:xfrm>
            <a:off x="8666921" y="27872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44053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7968"/>
            <a:ext cx="10515600" cy="882064"/>
          </a:xfrm>
        </p:spPr>
        <p:txBody>
          <a:bodyPr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/>
              <a:t>Wat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soort</a:t>
            </a:r>
            <a:r>
              <a:rPr lang="en-US"/>
              <a:t> </a:t>
            </a:r>
            <a:r>
              <a:rPr lang="en-US" err="1"/>
              <a:t>dier</a:t>
            </a:r>
            <a:r>
              <a:rPr lang="en-US"/>
              <a:t> is het </a:t>
            </a:r>
            <a:r>
              <a:rPr lang="en-US" err="1"/>
              <a:t>dier</a:t>
            </a:r>
            <a:r>
              <a:rPr lang="en-US"/>
              <a:t> met de </a:t>
            </a:r>
            <a:r>
              <a:rPr lang="en-US" err="1"/>
              <a:t>wetenschappelijke</a:t>
            </a:r>
            <a:r>
              <a:rPr lang="en-US"/>
              <a:t> naam</a:t>
            </a:r>
          </a:p>
          <a:p>
            <a:pPr marL="0" indent="0" algn="ctr">
              <a:buNone/>
            </a:pPr>
            <a:r>
              <a:rPr lang="en-US" i="1">
                <a:solidFill>
                  <a:schemeClr val="accent4">
                    <a:lumMod val="40000"/>
                    <a:lumOff val="60000"/>
                  </a:schemeClr>
                </a:solidFill>
              </a:rPr>
              <a:t>Aha ha</a:t>
            </a:r>
          </a:p>
        </p:txBody>
      </p:sp>
    </p:spTree>
    <p:extLst>
      <p:ext uri="{BB962C8B-B14F-4D97-AF65-F5344CB8AC3E}">
        <p14:creationId xmlns:p14="http://schemas.microsoft.com/office/powerpoint/2010/main" val="2554640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206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Welk </a:t>
            </a:r>
            <a:r>
              <a:rPr lang="en-US" err="1"/>
              <a:t>beroep</a:t>
            </a:r>
            <a:r>
              <a:rPr lang="en-US"/>
              <a:t> had Houdini </a:t>
            </a:r>
            <a:r>
              <a:rPr lang="en-US" err="1"/>
              <a:t>voordat</a:t>
            </a:r>
            <a:r>
              <a:rPr lang="en-US"/>
              <a:t> </a:t>
            </a:r>
            <a:r>
              <a:rPr lang="en-US" err="1"/>
              <a:t>hij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goochelaar</a:t>
            </a:r>
            <a:r>
              <a:rPr lang="en-US"/>
              <a:t> </a:t>
            </a:r>
            <a:r>
              <a:rPr lang="en-US" err="1"/>
              <a:t>werd</a:t>
            </a:r>
            <a:endParaRPr lang="en-US" i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picture containing text, chain, metalware&#10;&#10;Description automatically generated">
            <a:extLst>
              <a:ext uri="{FF2B5EF4-FFF2-40B4-BE49-F238E27FC236}">
                <a16:creationId xmlns:a16="http://schemas.microsoft.com/office/drawing/2014/main" id="{67B73DFA-2905-4886-9C19-7E333C22E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7" y="2985849"/>
            <a:ext cx="5895238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55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206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 err="1"/>
              <a:t>tweede</a:t>
            </a:r>
            <a:r>
              <a:rPr lang="en-US"/>
              <a:t> naam van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Michael J Fox</a:t>
            </a:r>
            <a:r>
              <a:rPr lang="en-US"/>
              <a:t>?</a:t>
            </a:r>
            <a:endParaRPr lang="en-US" i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64B72-E81C-45E0-AE66-A626FDFD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47" y="250942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53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9711"/>
            <a:ext cx="10515600" cy="88206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van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spreuken</a:t>
            </a:r>
            <a:r>
              <a:rPr lang="en-US"/>
              <a:t> is </a:t>
            </a:r>
            <a:r>
              <a:rPr lang="en-US" err="1"/>
              <a:t>afkomstig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Hannibal</a:t>
            </a:r>
            <a:endParaRPr lang="en-US" i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19BFF-B50A-4CAD-9DC9-6E39EF8C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7" y="3202599"/>
            <a:ext cx="3388020" cy="1325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52F04-6F67-4290-BD77-BE1FAB90B49A}"/>
              </a:ext>
            </a:extLst>
          </p:cNvPr>
          <p:cNvSpPr txBox="1"/>
          <p:nvPr/>
        </p:nvSpPr>
        <p:spPr>
          <a:xfrm>
            <a:off x="4847207" y="3080551"/>
            <a:ext cx="5930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Alea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iacta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deliri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Romani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viam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inveniam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faciam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Draco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dormiens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nunquam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titillandus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593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 err="1"/>
              <a:t>lengte</a:t>
            </a:r>
            <a:r>
              <a:rPr lang="en-US"/>
              <a:t> van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langste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directe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route</a:t>
            </a:r>
            <a:r>
              <a:rPr lang="en-US"/>
              <a:t> van punt A </a:t>
            </a:r>
            <a:r>
              <a:rPr lang="en-US" err="1"/>
              <a:t>naar</a:t>
            </a:r>
            <a:r>
              <a:rPr lang="en-US"/>
              <a:t> punt B die je op </a:t>
            </a:r>
            <a:r>
              <a:rPr lang="en-US" err="1"/>
              <a:t>aarde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over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weg</a:t>
            </a:r>
            <a:r>
              <a:rPr lang="en-US"/>
              <a:t> </a:t>
            </a:r>
            <a:r>
              <a:rPr lang="en-US" err="1"/>
              <a:t>kunt</a:t>
            </a:r>
            <a:r>
              <a:rPr lang="en-US"/>
              <a:t> </a:t>
            </a:r>
            <a:r>
              <a:rPr lang="en-US" err="1"/>
              <a:t>afleggen</a:t>
            </a:r>
            <a:r>
              <a:rPr lang="en-US"/>
              <a:t>?</a:t>
            </a:r>
            <a:br>
              <a:rPr lang="en-US"/>
            </a:br>
            <a:r>
              <a:rPr lang="en-US"/>
              <a:t>(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± </a:t>
            </a:r>
            <a:r>
              <a:rPr lang="en-US"/>
              <a:t>1000 km)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23.500km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2571B6-B60A-461D-9134-EC411B39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419" y="4012163"/>
            <a:ext cx="3323025" cy="248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979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voetbal</a:t>
            </a:r>
            <a:r>
              <a:rPr lang="en-US"/>
              <a:t> de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meest Populaire sport</a:t>
            </a:r>
            <a:r>
              <a:rPr lang="en-US"/>
              <a:t> </a:t>
            </a:r>
            <a:r>
              <a:rPr lang="en-US" err="1"/>
              <a:t>ter</a:t>
            </a:r>
            <a:r>
              <a:rPr lang="en-US"/>
              <a:t> </a:t>
            </a:r>
            <a:r>
              <a:rPr lang="en-US" err="1"/>
              <a:t>wereld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Cricket</a:t>
            </a:r>
          </a:p>
        </p:txBody>
      </p:sp>
      <p:pic>
        <p:nvPicPr>
          <p:cNvPr id="3074" name="Picture 2" descr="Cricket spelregels | Londen-Nu">
            <a:extLst>
              <a:ext uri="{FF2B5EF4-FFF2-40B4-BE49-F238E27FC236}">
                <a16:creationId xmlns:a16="http://schemas.microsoft.com/office/drawing/2014/main" id="{5C11FFBC-F850-4F38-9E84-5C4AAF2CF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22" y="4408844"/>
            <a:ext cx="52387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031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achternaam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Hermenegildus Felix Victor Maria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9797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religie</a:t>
            </a:r>
            <a:r>
              <a:rPr lang="en-US"/>
              <a:t> </a:t>
            </a:r>
            <a:r>
              <a:rPr lang="en-US" err="1"/>
              <a:t>werd</a:t>
            </a:r>
            <a:r>
              <a:rPr lang="en-US"/>
              <a:t> door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schrijver van science fiction</a:t>
            </a:r>
            <a:r>
              <a:rPr lang="en-US"/>
              <a:t> </a:t>
            </a:r>
            <a:r>
              <a:rPr lang="en-US" err="1"/>
              <a:t>boeken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weddenschap</a:t>
            </a:r>
            <a:r>
              <a:rPr lang="en-US"/>
              <a:t> </a:t>
            </a:r>
            <a:r>
              <a:rPr lang="en-US" err="1"/>
              <a:t>gestart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Scientology</a:t>
            </a:r>
            <a:br>
              <a:rPr lang="en-US"/>
            </a:br>
            <a:r>
              <a:rPr lang="en-US"/>
              <a:t>door L. Ron Hubbard</a:t>
            </a:r>
          </a:p>
        </p:txBody>
      </p:sp>
      <p:pic>
        <p:nvPicPr>
          <p:cNvPr id="4098" name="Picture 2" descr="Inside Scientology | Het magazine Freedom">
            <a:extLst>
              <a:ext uri="{FF2B5EF4-FFF2-40B4-BE49-F238E27FC236}">
                <a16:creationId xmlns:a16="http://schemas.microsoft.com/office/drawing/2014/main" id="{742455EB-B096-45B3-B219-8135FF53E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16" y="4001294"/>
            <a:ext cx="3737486" cy="249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92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Noem</a:t>
            </a:r>
            <a:r>
              <a:rPr lang="en-US"/>
              <a:t> 4 van de 5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Marx brothers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Chico, Harpo, Groucho, </a:t>
            </a:r>
            <a:r>
              <a:rPr lang="en-US" err="1">
                <a:solidFill>
                  <a:srgbClr val="00B050"/>
                </a:solidFill>
              </a:rPr>
              <a:t>Gummo</a:t>
            </a:r>
            <a:r>
              <a:rPr lang="en-US">
                <a:solidFill>
                  <a:srgbClr val="00B050"/>
                </a:solidFill>
              </a:rPr>
              <a:t>, and </a:t>
            </a:r>
            <a:r>
              <a:rPr lang="en-US" err="1">
                <a:solidFill>
                  <a:srgbClr val="00B050"/>
                </a:solidFill>
              </a:rPr>
              <a:t>Zeppo</a:t>
            </a:r>
            <a:r>
              <a:rPr lang="en-US" b="1"/>
              <a:t> </a:t>
            </a:r>
            <a:endParaRPr lang="en-US"/>
          </a:p>
        </p:txBody>
      </p:sp>
      <p:pic>
        <p:nvPicPr>
          <p:cNvPr id="5122" name="Picture 2" descr="How a Lost Marx Brothers Musical Found Its Way Back Onstage | The New Yorker">
            <a:extLst>
              <a:ext uri="{FF2B5EF4-FFF2-40B4-BE49-F238E27FC236}">
                <a16:creationId xmlns:a16="http://schemas.microsoft.com/office/drawing/2014/main" id="{7593BEAD-8CDE-4F5F-BA83-1FD855819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63" y="4521666"/>
            <a:ext cx="3555650" cy="210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170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is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uitvinder</a:t>
            </a:r>
            <a:r>
              <a:rPr lang="en-US"/>
              <a:t> van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balpen</a:t>
            </a:r>
            <a:r>
              <a:rPr lang="en-US"/>
              <a:t>?</a:t>
            </a:r>
            <a:br>
              <a:rPr lang="en-US"/>
            </a:br>
            <a:r>
              <a:rPr lang="en-US"/>
              <a:t>(achternaam is </a:t>
            </a:r>
            <a:r>
              <a:rPr lang="en-US" err="1"/>
              <a:t>voldoende</a:t>
            </a:r>
            <a:r>
              <a:rPr lang="en-US"/>
              <a:t>)</a:t>
            </a:r>
          </a:p>
          <a:p>
            <a:pPr marL="0" indent="0" algn="ctr">
              <a:buNone/>
            </a:pPr>
            <a:r>
              <a:rPr lang="en-US"/>
              <a:t>László </a:t>
            </a:r>
            <a:r>
              <a:rPr lang="en-US" err="1">
                <a:solidFill>
                  <a:srgbClr val="00B050"/>
                </a:solidFill>
              </a:rPr>
              <a:t>Biró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6146" name="Picture 2" descr="Gelukkig waren de piloten de lekken beu: zo is de balpen ont... - Het  Nieuwsblad Mobile">
            <a:extLst>
              <a:ext uri="{FF2B5EF4-FFF2-40B4-BE49-F238E27FC236}">
                <a16:creationId xmlns:a16="http://schemas.microsoft.com/office/drawing/2014/main" id="{CD75D44B-B598-4B29-B4E0-60ABC964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70" y="3984171"/>
            <a:ext cx="2978130" cy="242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362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hoofdstad</a:t>
            </a:r>
            <a:r>
              <a:rPr lang="en-US"/>
              <a:t> van de </a:t>
            </a:r>
            <a:r>
              <a:rPr lang="en-US" err="1"/>
              <a:t>staat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Ohio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Columbus</a:t>
            </a:r>
          </a:p>
        </p:txBody>
      </p:sp>
      <p:pic>
        <p:nvPicPr>
          <p:cNvPr id="7170" name="Picture 2" descr="25 Things You Should Know About Columbus, Ohio | Mental Floss">
            <a:extLst>
              <a:ext uri="{FF2B5EF4-FFF2-40B4-BE49-F238E27FC236}">
                <a16:creationId xmlns:a16="http://schemas.microsoft.com/office/drawing/2014/main" id="{D866D20E-6560-4130-96E4-6C69A0C1B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10" y="4226828"/>
            <a:ext cx="4031328" cy="226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26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483"/>
            <a:ext cx="10515600" cy="1325563"/>
          </a:xfrm>
        </p:spPr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</a:t>
            </a:r>
            <a:r>
              <a:rPr lang="en-US" err="1"/>
              <a:t>schreef</a:t>
            </a:r>
            <a:r>
              <a:rPr lang="en-US"/>
              <a:t> het </a:t>
            </a:r>
            <a:r>
              <a:rPr lang="en-US" err="1"/>
              <a:t>gedicht</a:t>
            </a:r>
            <a:r>
              <a:rPr lang="en-US"/>
              <a:t> ‘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Oote</a:t>
            </a:r>
            <a:r>
              <a:rPr lang="en-US"/>
              <a:t>’?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Jan </a:t>
            </a:r>
            <a:r>
              <a:rPr lang="en-US" err="1">
                <a:solidFill>
                  <a:srgbClr val="00B050"/>
                </a:solidFill>
              </a:rPr>
              <a:t>Hanlo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8194" name="Picture 2" descr="A masterpiece by Jan Hanlo, Dutch poet :) | Gedichten, Poëzie, Woord">
            <a:extLst>
              <a:ext uri="{FF2B5EF4-FFF2-40B4-BE49-F238E27FC236}">
                <a16:creationId xmlns:a16="http://schemas.microsoft.com/office/drawing/2014/main" id="{97FB56A8-7E3C-478F-9F09-784C23419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996" y="3429000"/>
            <a:ext cx="2090057" cy="313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Jan Hanlo Essayprijs - Jan Hanlo">
            <a:extLst>
              <a:ext uri="{FF2B5EF4-FFF2-40B4-BE49-F238E27FC236}">
                <a16:creationId xmlns:a16="http://schemas.microsoft.com/office/drawing/2014/main" id="{EEF4EDAE-6D8C-4EE9-91CC-B55D346FE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09" y="4665440"/>
            <a:ext cx="2555033" cy="185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83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In de song ‘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Tupelo</a:t>
            </a:r>
            <a:r>
              <a:rPr lang="en-US"/>
              <a:t>’ </a:t>
            </a:r>
            <a:r>
              <a:rPr lang="en-US" err="1"/>
              <a:t>zingt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Nick Cave</a:t>
            </a:r>
            <a:r>
              <a:rPr lang="en-US"/>
              <a:t> op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gegeven</a:t>
            </a:r>
            <a:r>
              <a:rPr lang="en-US"/>
              <a:t> moment</a:t>
            </a:r>
            <a:br>
              <a:rPr lang="en-US"/>
            </a:br>
            <a:r>
              <a:rPr lang="en-US"/>
              <a:t> ‘A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king</a:t>
            </a:r>
            <a:r>
              <a:rPr lang="en-US"/>
              <a:t> is born’,</a:t>
            </a:r>
            <a:br>
              <a:rPr lang="en-US"/>
            </a:br>
            <a:r>
              <a:rPr lang="en-US"/>
              <a:t>over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wie</a:t>
            </a:r>
            <a:r>
              <a:rPr lang="en-US"/>
              <a:t> </a:t>
            </a:r>
            <a:r>
              <a:rPr lang="en-US" err="1"/>
              <a:t>heeft</a:t>
            </a:r>
            <a:r>
              <a:rPr lang="en-US"/>
              <a:t> </a:t>
            </a:r>
            <a:r>
              <a:rPr lang="en-US" err="1"/>
              <a:t>hij</a:t>
            </a:r>
            <a:r>
              <a:rPr lang="en-US"/>
              <a:t> het </a:t>
            </a:r>
            <a:r>
              <a:rPr lang="en-US" err="1"/>
              <a:t>hierbij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Elvis Presley</a:t>
            </a:r>
          </a:p>
          <a:p>
            <a:pPr marL="0" indent="0" algn="ctr">
              <a:buNone/>
            </a:pP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Elvis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overleefde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als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baby de Tupelo-Gainesville Tornado outbreak van 5-6 April 1936,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waarbij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12 Tornado’s over de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stad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trokken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9218" name="Picture 2" descr="historybytez.files.wordpress.com/2016/04/hal007...">
            <a:extLst>
              <a:ext uri="{FF2B5EF4-FFF2-40B4-BE49-F238E27FC236}">
                <a16:creationId xmlns:a16="http://schemas.microsoft.com/office/drawing/2014/main" id="{FDE9B152-77C2-48BC-BD12-6667BD60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48" y="4957893"/>
            <a:ext cx="2379852" cy="169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211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Hoeveel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hersencellen</a:t>
            </a:r>
            <a:r>
              <a:rPr lang="en-US"/>
              <a:t> </a:t>
            </a:r>
            <a:r>
              <a:rPr lang="en-US" err="1"/>
              <a:t>heeft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kat</a:t>
            </a:r>
            <a:r>
              <a:rPr lang="en-US"/>
              <a:t>?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orde</a:t>
            </a:r>
            <a:r>
              <a:rPr lang="en-US"/>
              <a:t> van </a:t>
            </a:r>
            <a:r>
              <a:rPr lang="en-US" err="1"/>
              <a:t>grootte</a:t>
            </a:r>
            <a:r>
              <a:rPr lang="en-US"/>
              <a:t> is </a:t>
            </a:r>
            <a:r>
              <a:rPr lang="en-US" err="1"/>
              <a:t>voldoende</a:t>
            </a:r>
            <a:r>
              <a:rPr lang="en-US"/>
              <a:t>)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300 </a:t>
            </a:r>
            <a:r>
              <a:rPr lang="en-US" err="1">
                <a:solidFill>
                  <a:srgbClr val="00B050"/>
                </a:solidFill>
              </a:rPr>
              <a:t>miljoen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10242" name="Picture 2" descr="Honden hebben krachtiger hersenen dan katten, maar zijn ze ook slimmer? |  EOS Wetenschap">
            <a:extLst>
              <a:ext uri="{FF2B5EF4-FFF2-40B4-BE49-F238E27FC236}">
                <a16:creationId xmlns:a16="http://schemas.microsoft.com/office/drawing/2014/main" id="{800AE127-75BD-4B10-BD6E-478BA1ECE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719" y="4208105"/>
            <a:ext cx="3626693" cy="241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912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is de </a:t>
            </a:r>
            <a:r>
              <a:rPr lang="en-US" err="1"/>
              <a:t>enige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Britse eerste minister</a:t>
            </a:r>
            <a:r>
              <a:rPr lang="en-US"/>
              <a:t> (Prime Minister) die </a:t>
            </a:r>
            <a:r>
              <a:rPr lang="en-US" err="1"/>
              <a:t>werd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vermoord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Spencer Perceval</a:t>
            </a:r>
            <a:r>
              <a:rPr lang="en-US"/>
              <a:t> (in 1812)</a:t>
            </a:r>
          </a:p>
        </p:txBody>
      </p:sp>
      <p:pic>
        <p:nvPicPr>
          <p:cNvPr id="11266" name="Picture 2" descr="Spencer Perceval: The political assassination the world forgot | The  Independent | The Independent">
            <a:extLst>
              <a:ext uri="{FF2B5EF4-FFF2-40B4-BE49-F238E27FC236}">
                <a16:creationId xmlns:a16="http://schemas.microsoft.com/office/drawing/2014/main" id="{3C160552-DD07-461C-9033-414A9FC2B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229" y="3884103"/>
            <a:ext cx="3584896" cy="268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264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In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welk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jaar</a:t>
            </a:r>
            <a:r>
              <a:rPr lang="en-US"/>
              <a:t> </a:t>
            </a:r>
            <a:r>
              <a:rPr lang="en-US" err="1"/>
              <a:t>kwam</a:t>
            </a:r>
            <a:r>
              <a:rPr lang="en-US"/>
              <a:t> het </a:t>
            </a:r>
            <a:r>
              <a:rPr lang="en-US" err="1"/>
              <a:t>boek</a:t>
            </a:r>
            <a:r>
              <a:rPr lang="en-US"/>
              <a:t> ‘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Avonden</a:t>
            </a:r>
            <a:r>
              <a:rPr lang="en-US"/>
              <a:t>’ (Reve) </a:t>
            </a:r>
            <a:r>
              <a:rPr lang="en-US" err="1"/>
              <a:t>uit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/>
              <a:t>November </a:t>
            </a:r>
            <a:r>
              <a:rPr lang="en-US">
                <a:solidFill>
                  <a:srgbClr val="00B050"/>
                </a:solidFill>
              </a:rPr>
              <a:t>1947</a:t>
            </a:r>
          </a:p>
          <a:p>
            <a:pPr marL="0" indent="0" algn="ctr">
              <a:buNone/>
            </a:pPr>
            <a:r>
              <a:rPr lang="en-US" sz="20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err="1">
                <a:solidFill>
                  <a:schemeClr val="bg1">
                    <a:lumMod val="50000"/>
                    <a:lumOff val="50000"/>
                  </a:schemeClr>
                </a:solidFill>
              </a:rPr>
              <a:t>toen</a:t>
            </a:r>
            <a:r>
              <a:rPr lang="en-US" sz="200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1">
                    <a:lumMod val="50000"/>
                    <a:lumOff val="50000"/>
                  </a:schemeClr>
                </a:solidFill>
              </a:rPr>
              <a:t>nog</a:t>
            </a:r>
            <a:r>
              <a:rPr lang="en-US" sz="200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1">
                    <a:lumMod val="50000"/>
                    <a:lumOff val="50000"/>
                  </a:schemeClr>
                </a:solidFill>
              </a:rPr>
              <a:t>als</a:t>
            </a:r>
            <a:r>
              <a:rPr lang="en-US" sz="2000">
                <a:solidFill>
                  <a:schemeClr val="bg1">
                    <a:lumMod val="50000"/>
                    <a:lumOff val="50000"/>
                  </a:schemeClr>
                </a:solidFill>
              </a:rPr>
              <a:t> Simon van het Reve)</a:t>
            </a:r>
          </a:p>
        </p:txBody>
      </p:sp>
      <p:pic>
        <p:nvPicPr>
          <p:cNvPr id="12290" name="Picture 2" descr="De Avonden - Reves meesterwerk in eerste druk - 1947 - Catawiki">
            <a:extLst>
              <a:ext uri="{FF2B5EF4-FFF2-40B4-BE49-F238E27FC236}">
                <a16:creationId xmlns:a16="http://schemas.microsoft.com/office/drawing/2014/main" id="{D91CE522-1D7E-4B32-97B7-ED1BB91F0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43" y="3808602"/>
            <a:ext cx="1914872" cy="287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9424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Halverwege</a:t>
            </a:r>
            <a:r>
              <a:rPr lang="en-US"/>
              <a:t> de </a:t>
            </a:r>
            <a:r>
              <a:rPr lang="en-US" err="1"/>
              <a:t>jaren</a:t>
            </a:r>
            <a:r>
              <a:rPr lang="en-US"/>
              <a:t> ‘90 was </a:t>
            </a:r>
            <a:r>
              <a:rPr lang="en-US" err="1"/>
              <a:t>er</a:t>
            </a:r>
            <a:r>
              <a:rPr lang="en-US"/>
              <a:t> in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Scandinavi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ë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beweging</a:t>
            </a:r>
            <a:r>
              <a:rPr lang="en-US"/>
              <a:t> voor het </a:t>
            </a:r>
            <a:r>
              <a:rPr lang="en-US" err="1"/>
              <a:t>maken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pure,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uit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de hand-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geschoten</a:t>
            </a:r>
            <a:r>
              <a:rPr lang="en-US"/>
              <a:t> films.</a:t>
            </a:r>
            <a:br>
              <a:rPr lang="en-US"/>
            </a:br>
            <a:r>
              <a:rPr lang="en-US"/>
              <a:t>Hoe </a:t>
            </a:r>
            <a:r>
              <a:rPr lang="en-US" err="1"/>
              <a:t>heette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beweging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Dogma ‘95 of Dogme ‘95</a:t>
            </a:r>
          </a:p>
          <a:p>
            <a:pPr marL="0" indent="0" algn="ctr">
              <a:buNone/>
            </a:pPr>
            <a:endParaRPr lang="en-US"/>
          </a:p>
        </p:txBody>
      </p:sp>
      <p:pic>
        <p:nvPicPr>
          <p:cNvPr id="1026" name="Picture 2" descr="Festen | Kijk-goed">
            <a:extLst>
              <a:ext uri="{FF2B5EF4-FFF2-40B4-BE49-F238E27FC236}">
                <a16:creationId xmlns:a16="http://schemas.microsoft.com/office/drawing/2014/main" id="{2A069C9E-CC8D-4BA7-AD58-CCB0FBB6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89" y="4491329"/>
            <a:ext cx="3574188" cy="200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omas Vinterberg talks about the beginning of Dogme 95 #BerlinaleTalents -  Fred Industry Channel">
            <a:extLst>
              <a:ext uri="{FF2B5EF4-FFF2-40B4-BE49-F238E27FC236}">
                <a16:creationId xmlns:a16="http://schemas.microsoft.com/office/drawing/2014/main" id="{5C46FE4D-F667-4FC4-B70C-7D9D6A0A6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1" y="4238365"/>
            <a:ext cx="3469950" cy="225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9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meest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noordelijke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natuurlijke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habitat </a:t>
            </a:r>
            <a:r>
              <a:rPr lang="en-US"/>
              <a:t>van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Pinguïns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5468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Zet</a:t>
            </a:r>
            <a:r>
              <a:rPr lang="en-US"/>
              <a:t> de </a:t>
            </a:r>
            <a:r>
              <a:rPr lang="en-US" err="1"/>
              <a:t>tijdperken</a:t>
            </a:r>
            <a:r>
              <a:rPr lang="en-US"/>
              <a:t> in de </a:t>
            </a:r>
            <a:r>
              <a:rPr lang="en-US" err="1"/>
              <a:t>goede</a:t>
            </a:r>
            <a:r>
              <a:rPr lang="en-US"/>
              <a:t> </a:t>
            </a:r>
            <a:r>
              <a:rPr lang="en-US" err="1"/>
              <a:t>volgorde</a:t>
            </a:r>
            <a:r>
              <a:rPr lang="en-US"/>
              <a:t>:</a:t>
            </a:r>
            <a:br>
              <a:rPr lang="en-US"/>
            </a:b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Devoon,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Carboon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, Perm,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Trias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, Jura,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Krijt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en-US" err="1">
                <a:solidFill>
                  <a:srgbClr val="00B050"/>
                </a:solidFill>
              </a:rPr>
              <a:t>Devoon</a:t>
            </a:r>
            <a:r>
              <a:rPr lang="en-US">
                <a:solidFill>
                  <a:srgbClr val="00B050"/>
                </a:solidFill>
              </a:rPr>
              <a:t>, </a:t>
            </a:r>
            <a:r>
              <a:rPr lang="en-US" err="1">
                <a:solidFill>
                  <a:srgbClr val="00B050"/>
                </a:solidFill>
              </a:rPr>
              <a:t>Carboon</a:t>
            </a:r>
            <a:r>
              <a:rPr lang="en-US">
                <a:solidFill>
                  <a:srgbClr val="00B050"/>
                </a:solidFill>
              </a:rPr>
              <a:t>, Perm, </a:t>
            </a:r>
            <a:r>
              <a:rPr lang="en-US" err="1">
                <a:solidFill>
                  <a:srgbClr val="00B050"/>
                </a:solidFill>
              </a:rPr>
              <a:t>Trias</a:t>
            </a:r>
            <a:r>
              <a:rPr lang="en-US">
                <a:solidFill>
                  <a:srgbClr val="00B050"/>
                </a:solidFill>
              </a:rPr>
              <a:t>, Jura, </a:t>
            </a:r>
            <a:r>
              <a:rPr lang="en-US" err="1">
                <a:solidFill>
                  <a:srgbClr val="00B050"/>
                </a:solidFill>
              </a:rPr>
              <a:t>Krijt</a:t>
            </a:r>
            <a:endParaRPr lang="en-US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2000">
                <a:solidFill>
                  <a:schemeClr val="bg1">
                    <a:lumMod val="50000"/>
                    <a:lumOff val="50000"/>
                  </a:schemeClr>
                </a:solidFill>
              </a:rPr>
              <a:t>(ze </a:t>
            </a:r>
            <a:r>
              <a:rPr lang="en-US" sz="200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stonden</a:t>
            </a:r>
            <a:r>
              <a:rPr lang="en-US" sz="200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err="1">
                <a:solidFill>
                  <a:schemeClr val="bg1">
                    <a:lumMod val="50000"/>
                    <a:lumOff val="50000"/>
                  </a:schemeClr>
                </a:solidFill>
              </a:rPr>
              <a:t>juist</a:t>
            </a:r>
            <a:r>
              <a:rPr lang="en-US" sz="200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14338" name="Picture 2" descr="Aardrijkskunde groep 8 | De aarde | Geologische tijdschaal | De geologische  tijdperken | Junior Einstein">
            <a:extLst>
              <a:ext uri="{FF2B5EF4-FFF2-40B4-BE49-F238E27FC236}">
                <a16:creationId xmlns:a16="http://schemas.microsoft.com/office/drawing/2014/main" id="{C2369D66-9CA4-4EC4-9723-3611F982F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279" y="2967133"/>
            <a:ext cx="3591375" cy="37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52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Hoe </a:t>
            </a:r>
            <a:r>
              <a:rPr lang="en-US" err="1"/>
              <a:t>heet</a:t>
            </a:r>
            <a:r>
              <a:rPr lang="en-US"/>
              <a:t>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groothertog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Luxemburg</a:t>
            </a:r>
            <a:r>
              <a:rPr lang="en-US"/>
              <a:t>?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voornaam</a:t>
            </a:r>
            <a:r>
              <a:rPr lang="en-US"/>
              <a:t> is </a:t>
            </a:r>
            <a:r>
              <a:rPr lang="en-US" err="1"/>
              <a:t>voldoende</a:t>
            </a:r>
            <a:r>
              <a:rPr lang="en-US"/>
              <a:t>)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Henri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D3C17EE-2AE2-4BF4-9576-CBA169650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736" y="3833768"/>
            <a:ext cx="1820411" cy="2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2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8" y="1461640"/>
            <a:ext cx="10515600" cy="961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</a:t>
            </a:r>
            <a:r>
              <a:rPr lang="en-US" err="1"/>
              <a:t>hoort</a:t>
            </a:r>
            <a:r>
              <a:rPr lang="en-US"/>
              <a:t> </a:t>
            </a:r>
            <a:r>
              <a:rPr lang="en-US" err="1"/>
              <a:t>niet</a:t>
            </a:r>
            <a:r>
              <a:rPr lang="en-US"/>
              <a:t> in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groep</a:t>
            </a:r>
            <a:r>
              <a:rPr lang="en-US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21D42B-22E6-4EF3-8410-2602A1468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56" y="1832962"/>
            <a:ext cx="2828925" cy="1771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A73750-0B08-4169-954D-A890BA1F8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238" y="3797273"/>
            <a:ext cx="2599843" cy="24819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A31F5C-9D28-4ADA-A8E2-CDC8976BF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1569" y="2489849"/>
            <a:ext cx="3736434" cy="24819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C1E238-0BE6-4E4C-B166-021297881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586" y="2316377"/>
            <a:ext cx="2828925" cy="28289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ECE391-17E1-492C-A091-79F0E0A12BAD}"/>
              </a:ext>
            </a:extLst>
          </p:cNvPr>
          <p:cNvSpPr txBox="1"/>
          <p:nvPr/>
        </p:nvSpPr>
        <p:spPr>
          <a:xfrm>
            <a:off x="925238" y="23525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CDC40-D624-45D3-9861-A371142A0ED1}"/>
              </a:ext>
            </a:extLst>
          </p:cNvPr>
          <p:cNvSpPr txBox="1"/>
          <p:nvPr/>
        </p:nvSpPr>
        <p:spPr>
          <a:xfrm>
            <a:off x="3071674" y="488271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63F64A-A720-486B-8F1E-270B3A66BF38}"/>
              </a:ext>
            </a:extLst>
          </p:cNvPr>
          <p:cNvSpPr txBox="1"/>
          <p:nvPr/>
        </p:nvSpPr>
        <p:spPr>
          <a:xfrm>
            <a:off x="4234649" y="27872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EC24EE-1457-4EF8-89D8-8244411C3D82}"/>
              </a:ext>
            </a:extLst>
          </p:cNvPr>
          <p:cNvSpPr txBox="1"/>
          <p:nvPr/>
        </p:nvSpPr>
        <p:spPr>
          <a:xfrm>
            <a:off x="8666921" y="278720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94903-19EE-4AD4-8DC4-94CCC60D53E1}"/>
              </a:ext>
            </a:extLst>
          </p:cNvPr>
          <p:cNvSpPr txBox="1"/>
          <p:nvPr/>
        </p:nvSpPr>
        <p:spPr>
          <a:xfrm>
            <a:off x="4031569" y="5397623"/>
            <a:ext cx="6967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Captain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Bertorelli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(‘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‘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Lieutenant Dan (Forest Gump)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Captain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Jack Sparrow (Pirates of the Caribbean)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Captain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Mainwaring (Dads Army)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20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206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soort</a:t>
            </a:r>
            <a:r>
              <a:rPr lang="en-US"/>
              <a:t> </a:t>
            </a:r>
            <a:r>
              <a:rPr lang="en-US" err="1"/>
              <a:t>dier</a:t>
            </a:r>
            <a:r>
              <a:rPr lang="en-US"/>
              <a:t> is het </a:t>
            </a:r>
            <a:r>
              <a:rPr lang="en-US" err="1"/>
              <a:t>dier</a:t>
            </a:r>
            <a:r>
              <a:rPr lang="en-US"/>
              <a:t> met de </a:t>
            </a:r>
            <a:r>
              <a:rPr lang="en-US" err="1"/>
              <a:t>wetenschappelijke</a:t>
            </a:r>
            <a:r>
              <a:rPr lang="en-US"/>
              <a:t> naam </a:t>
            </a:r>
            <a:r>
              <a:rPr lang="en-US" i="1">
                <a:solidFill>
                  <a:schemeClr val="accent4">
                    <a:lumMod val="40000"/>
                    <a:lumOff val="60000"/>
                  </a:schemeClr>
                </a:solidFill>
              </a:rPr>
              <a:t>Aha ha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DE1E208-B66D-498E-8EE5-D14038AED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71" y="2842626"/>
            <a:ext cx="5141050" cy="3491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568FB-77B2-415E-A2FA-1CABC5E0327E}"/>
              </a:ext>
            </a:extLst>
          </p:cNvPr>
          <p:cNvSpPr txBox="1"/>
          <p:nvPr/>
        </p:nvSpPr>
        <p:spPr>
          <a:xfrm>
            <a:off x="6418555" y="3240350"/>
            <a:ext cx="1582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wesp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8686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206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Welk </a:t>
            </a:r>
            <a:r>
              <a:rPr lang="en-US" err="1"/>
              <a:t>beroep</a:t>
            </a:r>
            <a:r>
              <a:rPr lang="en-US"/>
              <a:t> had Houdini </a:t>
            </a:r>
            <a:r>
              <a:rPr lang="en-US" err="1"/>
              <a:t>voordat</a:t>
            </a:r>
            <a:r>
              <a:rPr lang="en-US"/>
              <a:t> </a:t>
            </a:r>
            <a:r>
              <a:rPr lang="en-US" err="1"/>
              <a:t>hij</a:t>
            </a:r>
            <a:r>
              <a:rPr lang="en-US"/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goochelaar</a:t>
            </a:r>
            <a:r>
              <a:rPr lang="en-US"/>
              <a:t> </a:t>
            </a:r>
            <a:r>
              <a:rPr lang="en-US" err="1"/>
              <a:t>werd</a:t>
            </a:r>
            <a:endParaRPr lang="en-US" i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picture containing text, chain, metalware&#10;&#10;Description automatically generated">
            <a:extLst>
              <a:ext uri="{FF2B5EF4-FFF2-40B4-BE49-F238E27FC236}">
                <a16:creationId xmlns:a16="http://schemas.microsoft.com/office/drawing/2014/main" id="{67B73DFA-2905-4886-9C19-7E333C22E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7" y="2985849"/>
            <a:ext cx="5895238" cy="285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F46592-5ACF-4104-A954-0846CD2FDBAA}"/>
              </a:ext>
            </a:extLst>
          </p:cNvPr>
          <p:cNvSpPr txBox="1"/>
          <p:nvPr/>
        </p:nvSpPr>
        <p:spPr>
          <a:xfrm>
            <a:off x="417250" y="3071674"/>
            <a:ext cx="2290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Medewerker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fabriek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van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stropdassen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372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206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 err="1"/>
              <a:t>tweede</a:t>
            </a:r>
            <a:r>
              <a:rPr lang="en-US"/>
              <a:t> naam van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Michael J Fox</a:t>
            </a:r>
            <a:r>
              <a:rPr lang="en-US"/>
              <a:t>?</a:t>
            </a:r>
            <a:endParaRPr lang="en-US" i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64B72-E81C-45E0-AE66-A626FDFD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47" y="2509421"/>
            <a:ext cx="3810000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B4D81-35C6-4AA4-841C-FE7A806A6667}"/>
              </a:ext>
            </a:extLst>
          </p:cNvPr>
          <p:cNvSpPr txBox="1"/>
          <p:nvPr/>
        </p:nvSpPr>
        <p:spPr>
          <a:xfrm>
            <a:off x="8194089" y="2804056"/>
            <a:ext cx="1324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Andrew</a:t>
            </a:r>
          </a:p>
        </p:txBody>
      </p:sp>
    </p:spTree>
    <p:extLst>
      <p:ext uri="{BB962C8B-B14F-4D97-AF65-F5344CB8AC3E}">
        <p14:creationId xmlns:p14="http://schemas.microsoft.com/office/powerpoint/2010/main" val="3529401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2 – </a:t>
            </a:r>
            <a:r>
              <a:rPr lang="en-US" err="1"/>
              <a:t>Vraag</a:t>
            </a:r>
            <a:r>
              <a:rPr lang="en-US"/>
              <a:t>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206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van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spreuken</a:t>
            </a:r>
            <a:r>
              <a:rPr lang="en-US"/>
              <a:t> is </a:t>
            </a:r>
            <a:r>
              <a:rPr lang="en-US" err="1"/>
              <a:t>afkomstig</a:t>
            </a:r>
            <a:r>
              <a:rPr lang="en-US"/>
              <a:t> van Hannibal</a:t>
            </a:r>
            <a:endParaRPr lang="en-US" i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19BFF-B50A-4CAD-9DC9-6E39EF8C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3" y="2951987"/>
            <a:ext cx="3388020" cy="1325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52F04-6F67-4290-BD77-BE1FAB90B49A}"/>
              </a:ext>
            </a:extLst>
          </p:cNvPr>
          <p:cNvSpPr txBox="1"/>
          <p:nvPr/>
        </p:nvSpPr>
        <p:spPr>
          <a:xfrm>
            <a:off x="4847207" y="3080551"/>
            <a:ext cx="59302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Alea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iacta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(Julius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Ceasar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deliri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Romani 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Obelix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viam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inveniam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faciam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Draco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dormiens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nunquam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titillandus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Wapenspreuk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Zweinstein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slapende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draak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kietelen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5159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</a:t>
            </a:r>
            <a:r>
              <a:rPr lang="en-US" err="1"/>
              <a:t>Aziatische</a:t>
            </a:r>
            <a:r>
              <a:rPr lang="en-US"/>
              <a:t> </a:t>
            </a:r>
            <a:r>
              <a:rPr lang="en-US" err="1"/>
              <a:t>taal</a:t>
            </a:r>
            <a:r>
              <a:rPr lang="en-US"/>
              <a:t> </a:t>
            </a:r>
            <a:r>
              <a:rPr lang="en-US" err="1"/>
              <a:t>beheerst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Paulien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Cornelisse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731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</a:t>
            </a:r>
            <a:r>
              <a:rPr lang="en-US" err="1"/>
              <a:t>bouwde</a:t>
            </a:r>
            <a:r>
              <a:rPr lang="en-US"/>
              <a:t> de </a:t>
            </a:r>
            <a:r>
              <a:rPr lang="en-US" err="1"/>
              <a:t>allereerste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electronische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digitale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computer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36967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Waaraan stierf </a:t>
            </a:r>
            <a:r>
              <a:rPr lang="nl-NL">
                <a:solidFill>
                  <a:schemeClr val="accent4">
                    <a:lumMod val="60000"/>
                    <a:lumOff val="40000"/>
                  </a:schemeClr>
                </a:solidFill>
              </a:rPr>
              <a:t>Lord Carnarvon</a:t>
            </a:r>
            <a:r>
              <a:rPr lang="nl-NL"/>
              <a:t> na het openen van het graf van </a:t>
            </a:r>
            <a:r>
              <a:rPr lang="nl-NL">
                <a:solidFill>
                  <a:schemeClr val="accent4">
                    <a:lumMod val="60000"/>
                    <a:lumOff val="40000"/>
                  </a:schemeClr>
                </a:solidFill>
              </a:rPr>
              <a:t>Toetanchamon</a:t>
            </a:r>
            <a:r>
              <a:rPr lang="nl-NL"/>
              <a:t>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86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Van welk land is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Tirana</a:t>
            </a:r>
            <a:r>
              <a:rPr lang="en-US"/>
              <a:t> de hoofdstad?</a:t>
            </a:r>
          </a:p>
        </p:txBody>
      </p:sp>
    </p:spTree>
    <p:extLst>
      <p:ext uri="{BB962C8B-B14F-4D97-AF65-F5344CB8AC3E}">
        <p14:creationId xmlns:p14="http://schemas.microsoft.com/office/powerpoint/2010/main" val="6903466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‘</a:t>
            </a:r>
            <a:r>
              <a:rPr lang="nl-NL">
                <a:solidFill>
                  <a:srgbClr val="0070C0"/>
                </a:solidFill>
              </a:rPr>
              <a:t>Les bleus</a:t>
            </a:r>
            <a:r>
              <a:rPr lang="nl-NL"/>
              <a:t>’ zijn het 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Franse nationale voetbaleftal</a:t>
            </a:r>
            <a:r>
              <a:rPr lang="nl-NL"/>
              <a:t>. Maar wie zijn (binnen voetbal) ‘</a:t>
            </a:r>
            <a:r>
              <a:rPr lang="nl-NL">
                <a:solidFill>
                  <a:srgbClr val="00B050"/>
                </a:solidFill>
              </a:rPr>
              <a:t>Les verts</a:t>
            </a:r>
            <a:r>
              <a:rPr lang="nl-NL"/>
              <a:t>’?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29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In welke 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Nederlandse plaats</a:t>
            </a:r>
            <a:r>
              <a:rPr lang="nl-NL"/>
              <a:t> speelt grotendeels ’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De donkere kamer van Damokles</a:t>
            </a:r>
            <a:r>
              <a:rPr lang="nl-NL"/>
              <a:t>’ (WF Hermans) zich af?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61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Van wie was 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Lois Lane</a:t>
            </a:r>
            <a:r>
              <a:rPr lang="nl-NL"/>
              <a:t> de vriendin?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808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Wie wordt er gezien als de allereerste 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programmeur</a:t>
            </a:r>
            <a:r>
              <a:rPr lang="nl-NL"/>
              <a:t>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57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Wat zijn de 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offici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ë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le talen</a:t>
            </a:r>
            <a:r>
              <a:rPr lang="nl-NL"/>
              <a:t> van 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Zwitserland</a:t>
            </a:r>
            <a:r>
              <a:rPr lang="nl-NL"/>
              <a:t>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95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 </a:t>
            </a:r>
            <a:r>
              <a:rPr lang="en-US" err="1"/>
              <a:t>schreef</a:t>
            </a:r>
            <a:r>
              <a:rPr lang="en-US"/>
              <a:t> het </a:t>
            </a:r>
            <a:r>
              <a:rPr lang="en-US" err="1"/>
              <a:t>boek</a:t>
            </a:r>
            <a:r>
              <a:rPr lang="en-US"/>
              <a:t> ’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The old man and the sea</a:t>
            </a:r>
            <a:r>
              <a:rPr lang="en-US"/>
              <a:t>’?</a:t>
            </a:r>
          </a:p>
        </p:txBody>
      </p:sp>
    </p:spTree>
    <p:extLst>
      <p:ext uri="{BB962C8B-B14F-4D97-AF65-F5344CB8AC3E}">
        <p14:creationId xmlns:p14="http://schemas.microsoft.com/office/powerpoint/2010/main" val="15565365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Uit wie bestond het duo ‘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Eurythmics</a:t>
            </a:r>
            <a:r>
              <a:rPr lang="nl-NL"/>
              <a:t>’?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158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Wat is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oudste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voorloper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WiFi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9918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</a:t>
            </a:r>
            <a:r>
              <a:rPr lang="en-US" err="1"/>
              <a:t>zingt</a:t>
            </a:r>
            <a:r>
              <a:rPr lang="en-US"/>
              <a:t> het </a:t>
            </a:r>
            <a:r>
              <a:rPr lang="en-US" err="1"/>
              <a:t>titelnummer</a:t>
            </a:r>
            <a:r>
              <a:rPr lang="en-US"/>
              <a:t> van de James Bond film ‘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Skyfall</a:t>
            </a:r>
            <a:r>
              <a:rPr lang="en-US"/>
              <a:t>’?</a:t>
            </a:r>
          </a:p>
        </p:txBody>
      </p:sp>
      <p:pic>
        <p:nvPicPr>
          <p:cNvPr id="3074" name="Picture 2" descr="Skyfall is misschien wel de beste Bondfilm tot nu toe | De Volkskrant">
            <a:extLst>
              <a:ext uri="{FF2B5EF4-FFF2-40B4-BE49-F238E27FC236}">
                <a16:creationId xmlns:a16="http://schemas.microsoft.com/office/drawing/2014/main" id="{F9337423-21D3-49E7-800C-0FABB0C3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97" y="4311800"/>
            <a:ext cx="3277571" cy="21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66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welke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landen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err="1"/>
              <a:t>grenst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Swaziland?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4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1 – </a:t>
            </a:r>
            <a:r>
              <a:rPr lang="en-US" err="1"/>
              <a:t>Vraag</a:t>
            </a:r>
            <a:r>
              <a:rPr lang="en-US"/>
              <a:t>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Tot </a:t>
            </a:r>
            <a:r>
              <a:rPr lang="en-US" err="1"/>
              <a:t>welke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taalgroep (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familie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  <a:r>
              <a:rPr lang="en-US"/>
              <a:t> </a:t>
            </a:r>
            <a:r>
              <a:rPr lang="en-US" err="1"/>
              <a:t>behoort</a:t>
            </a:r>
            <a:r>
              <a:rPr lang="en-US"/>
              <a:t> het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Litouws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13232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was de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vader</a:t>
            </a:r>
            <a:r>
              <a:rPr lang="en-US"/>
              <a:t>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Ada Lovelace</a:t>
            </a:r>
            <a:r>
              <a:rPr lang="en-US"/>
              <a:t>, </a:t>
            </a:r>
            <a:r>
              <a:rPr lang="en-US" err="1"/>
              <a:t>wiskundige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assistant van 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Charles Babbage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227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012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Hoeveel</a:t>
            </a:r>
            <a:r>
              <a:rPr lang="en-US"/>
              <a:t> </a:t>
            </a:r>
            <a:r>
              <a:rPr lang="en-US" err="1"/>
              <a:t>tijdzones</a:t>
            </a:r>
            <a:r>
              <a:rPr lang="en-US"/>
              <a:t> </a:t>
            </a:r>
            <a:r>
              <a:rPr lang="en-US" err="1"/>
              <a:t>heeft</a:t>
            </a:r>
            <a:r>
              <a:rPr lang="en-US"/>
              <a:t> de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Volksrepubliek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China</a:t>
            </a:r>
            <a:r>
              <a:rPr lang="en-US"/>
              <a:t>?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95162DB4-B5D8-4CEC-A522-208E90F8C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00" y="2370338"/>
            <a:ext cx="5724826" cy="42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664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In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ligt</a:t>
            </a:r>
            <a:r>
              <a:rPr lang="en-US" dirty="0">
                <a:solidFill>
                  <a:srgbClr val="FFFFFF"/>
                </a:solidFill>
              </a:rPr>
              <a:t> het 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meest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oostelijke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punt</a:t>
            </a:r>
            <a:r>
              <a:rPr lang="en-US" dirty="0"/>
              <a:t> van </a:t>
            </a:r>
          </a:p>
          <a:p>
            <a:pPr marL="0" indent="0" algn="ctr">
              <a:buNone/>
            </a:pPr>
            <a:r>
              <a:rPr lang="en-US" dirty="0"/>
              <a:t>de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Verenigde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Staten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3DE21-E69C-4B20-81B7-9BA593766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34" y="3008883"/>
            <a:ext cx="52387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93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996" y="288432"/>
            <a:ext cx="10515600" cy="1325563"/>
          </a:xfrm>
        </p:spPr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266178"/>
            <a:ext cx="10515600" cy="69563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had de </a:t>
            </a:r>
            <a:r>
              <a:rPr lang="en-US" err="1">
                <a:solidFill>
                  <a:schemeClr val="accent4"/>
                </a:solidFill>
              </a:rPr>
              <a:t>eerste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 err="1">
                <a:solidFill>
                  <a:schemeClr val="accent4"/>
                </a:solidFill>
              </a:rPr>
              <a:t>Nederlandse</a:t>
            </a:r>
            <a:r>
              <a:rPr lang="en-US">
                <a:solidFill>
                  <a:schemeClr val="accent4"/>
                </a:solidFill>
              </a:rPr>
              <a:t> Top 40 hit </a:t>
            </a:r>
            <a:r>
              <a:rPr lang="en-US" err="1"/>
              <a:t>ooit</a:t>
            </a:r>
            <a:r>
              <a:rPr lang="en-US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474AA-455B-4D0D-BB92-9B4DC094E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52" y="1961811"/>
            <a:ext cx="2143125" cy="2143125"/>
          </a:xfrm>
          <a:prstGeom prst="rect">
            <a:avLst/>
          </a:prstGeom>
        </p:spPr>
      </p:pic>
      <p:pic>
        <p:nvPicPr>
          <p:cNvPr id="7" name="Picture 6" descr="A picture containing website&#10;&#10;Description automatically generated">
            <a:extLst>
              <a:ext uri="{FF2B5EF4-FFF2-40B4-BE49-F238E27FC236}">
                <a16:creationId xmlns:a16="http://schemas.microsoft.com/office/drawing/2014/main" id="{27E63A95-3787-40E5-A3CD-D591A0BD3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1" y="4475409"/>
            <a:ext cx="2232826" cy="2232826"/>
          </a:xfrm>
          <a:prstGeom prst="rect">
            <a:avLst/>
          </a:prstGeom>
        </p:spPr>
      </p:pic>
      <p:pic>
        <p:nvPicPr>
          <p:cNvPr id="9" name="Picture 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3D3B3E1-DAD8-45B5-A14C-1B35933FD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22" y="1867994"/>
            <a:ext cx="2143126" cy="2143126"/>
          </a:xfrm>
          <a:prstGeom prst="rect">
            <a:avLst/>
          </a:prstGeom>
        </p:spPr>
      </p:pic>
      <p:pic>
        <p:nvPicPr>
          <p:cNvPr id="11" name="Picture 10" descr="A picture containing text, person, outdoor, sign&#10;&#10;Description automatically generated">
            <a:extLst>
              <a:ext uri="{FF2B5EF4-FFF2-40B4-BE49-F238E27FC236}">
                <a16:creationId xmlns:a16="http://schemas.microsoft.com/office/drawing/2014/main" id="{F443E86B-3DEC-4300-938B-211FD0F13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22" y="4426442"/>
            <a:ext cx="2143126" cy="2143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B9575B-8613-4454-ACC9-FF013AD0E18A}"/>
              </a:ext>
            </a:extLst>
          </p:cNvPr>
          <p:cNvSpPr txBox="1"/>
          <p:nvPr/>
        </p:nvSpPr>
        <p:spPr>
          <a:xfrm>
            <a:off x="3630967" y="2939557"/>
            <a:ext cx="150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a) The Beatles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41B45-B1B5-4DBB-8038-6A5DC7EEADB1}"/>
              </a:ext>
            </a:extLst>
          </p:cNvPr>
          <p:cNvSpPr txBox="1"/>
          <p:nvPr/>
        </p:nvSpPr>
        <p:spPr>
          <a:xfrm>
            <a:off x="6667130" y="2939557"/>
            <a:ext cx="205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c) The rolling stones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73C556-721A-4AFE-B30C-E60772E1D716}"/>
              </a:ext>
            </a:extLst>
          </p:cNvPr>
          <p:cNvSpPr txBox="1"/>
          <p:nvPr/>
        </p:nvSpPr>
        <p:spPr>
          <a:xfrm>
            <a:off x="3630967" y="5823752"/>
            <a:ext cx="236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b) Peter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zijn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Rockets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44599-1A5E-4D49-A0CF-4DD28D0E79E0}"/>
              </a:ext>
            </a:extLst>
          </p:cNvPr>
          <p:cNvSpPr txBox="1"/>
          <p:nvPr/>
        </p:nvSpPr>
        <p:spPr>
          <a:xfrm>
            <a:off x="6960093" y="5823752"/>
            <a:ext cx="176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d) Sweet Sixteen</a:t>
            </a:r>
          </a:p>
        </p:txBody>
      </p:sp>
    </p:spTree>
    <p:extLst>
      <p:ext uri="{BB962C8B-B14F-4D97-AF65-F5344CB8AC3E}">
        <p14:creationId xmlns:p14="http://schemas.microsoft.com/office/powerpoint/2010/main" val="20551793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747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</a:t>
            </a:r>
            <a:r>
              <a:rPr lang="en-US" err="1">
                <a:solidFill>
                  <a:schemeClr val="accent4"/>
                </a:solidFill>
              </a:rPr>
              <a:t>Nederlandse</a:t>
            </a:r>
            <a:r>
              <a:rPr lang="en-US">
                <a:solidFill>
                  <a:schemeClr val="accent4"/>
                </a:solidFill>
              </a:rPr>
              <a:t> artiest </a:t>
            </a:r>
            <a:r>
              <a:rPr lang="en-US" err="1"/>
              <a:t>wist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eerste</a:t>
            </a:r>
            <a:r>
              <a:rPr lang="en-US"/>
              <a:t> Queen van de </a:t>
            </a:r>
            <a:r>
              <a:rPr lang="en-US" err="1">
                <a:solidFill>
                  <a:schemeClr val="accent4"/>
                </a:solidFill>
              </a:rPr>
              <a:t>eerste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 err="1">
                <a:solidFill>
                  <a:schemeClr val="accent4"/>
                </a:solidFill>
              </a:rPr>
              <a:t>plek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/>
              <a:t>in de </a:t>
            </a:r>
            <a:r>
              <a:rPr lang="en-US">
                <a:solidFill>
                  <a:schemeClr val="accent4"/>
                </a:solidFill>
              </a:rPr>
              <a:t>Top 2000 </a:t>
            </a:r>
            <a:r>
              <a:rPr lang="en-US" err="1">
                <a:solidFill>
                  <a:schemeClr val="accent4"/>
                </a:solidFill>
              </a:rPr>
              <a:t>aller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 err="1">
                <a:solidFill>
                  <a:schemeClr val="accent4"/>
                </a:solidFill>
              </a:rPr>
              <a:t>tijden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verdringen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6EBD9-FB57-4DB4-9768-D52C7218BACD}"/>
              </a:ext>
            </a:extLst>
          </p:cNvPr>
          <p:cNvSpPr txBox="1"/>
          <p:nvPr/>
        </p:nvSpPr>
        <p:spPr>
          <a:xfrm>
            <a:off x="792481" y="3497802"/>
            <a:ext cx="10420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Smit –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morgen is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gekomen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Claudia de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Breij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Mooie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middag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Boudewijn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Groot –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Avond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Guus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Meeuwis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nacht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1836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236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</a:t>
            </a:r>
            <a:r>
              <a:rPr lang="en-US" err="1">
                <a:solidFill>
                  <a:schemeClr val="accent4"/>
                </a:solidFill>
              </a:rPr>
              <a:t>dierentuin</a:t>
            </a:r>
            <a:r>
              <a:rPr lang="en-US"/>
              <a:t> </a:t>
            </a:r>
            <a:r>
              <a:rPr lang="en-US" err="1"/>
              <a:t>hoort</a:t>
            </a:r>
            <a:r>
              <a:rPr lang="en-US"/>
              <a:t> </a:t>
            </a:r>
            <a:r>
              <a:rPr lang="en-US" err="1">
                <a:solidFill>
                  <a:schemeClr val="accent4"/>
                </a:solidFill>
              </a:rPr>
              <a:t>niet</a:t>
            </a:r>
            <a:r>
              <a:rPr lang="en-US"/>
              <a:t> in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rijtje</a:t>
            </a:r>
            <a:r>
              <a:rPr lang="en-US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223E0-BD65-4E25-907A-693E72AD655B}"/>
              </a:ext>
            </a:extLst>
          </p:cNvPr>
          <p:cNvSpPr txBox="1"/>
          <p:nvPr/>
        </p:nvSpPr>
        <p:spPr>
          <a:xfrm>
            <a:off x="838200" y="3071674"/>
            <a:ext cx="4409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Amsterdam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Avifauna – Alphen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den Rijn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Blijdorp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Rotterdam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Safaripark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Beekse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Bergen –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Hilvarenbeek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334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err="1"/>
              <a:t>Welke</a:t>
            </a:r>
            <a:r>
              <a:rPr lang="en-US"/>
              <a:t> </a:t>
            </a:r>
            <a:r>
              <a:rPr lang="en-US" err="1"/>
              <a:t>Aziatische</a:t>
            </a:r>
            <a:r>
              <a:rPr lang="en-US"/>
              <a:t> </a:t>
            </a:r>
            <a:r>
              <a:rPr lang="en-US" err="1"/>
              <a:t>taal</a:t>
            </a:r>
            <a:r>
              <a:rPr lang="en-US"/>
              <a:t> </a:t>
            </a:r>
            <a:r>
              <a:rPr lang="en-US" err="1"/>
              <a:t>beheerst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Paulien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Cornelisse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Japans</a:t>
            </a:r>
          </a:p>
        </p:txBody>
      </p:sp>
      <p:pic>
        <p:nvPicPr>
          <p:cNvPr id="16386" name="Picture 2" descr="Paulien Cornelisse over bevallen en het moederschap">
            <a:extLst>
              <a:ext uri="{FF2B5EF4-FFF2-40B4-BE49-F238E27FC236}">
                <a16:creationId xmlns:a16="http://schemas.microsoft.com/office/drawing/2014/main" id="{AECA5F6F-359C-444F-BE03-14BA6ED4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91" y="4071597"/>
            <a:ext cx="4187417" cy="25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7053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Wie </a:t>
            </a:r>
            <a:r>
              <a:rPr lang="en-US" err="1"/>
              <a:t>bouwde</a:t>
            </a:r>
            <a:r>
              <a:rPr lang="en-US"/>
              <a:t> de </a:t>
            </a:r>
            <a:r>
              <a:rPr lang="en-US" err="1"/>
              <a:t>allereerste</a:t>
            </a:r>
            <a:r>
              <a:rPr lang="en-US"/>
              <a:t>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electronische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digitale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 computer</a:t>
            </a:r>
            <a:r>
              <a:rPr lang="en-US"/>
              <a:t>?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Konrad </a:t>
            </a:r>
            <a:r>
              <a:rPr lang="en-US" err="1">
                <a:solidFill>
                  <a:srgbClr val="00B050"/>
                </a:solidFill>
              </a:rPr>
              <a:t>Zuse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18434" name="Picture 2" descr="Konrad Zuse | The German Way &amp; More">
            <a:extLst>
              <a:ext uri="{FF2B5EF4-FFF2-40B4-BE49-F238E27FC236}">
                <a16:creationId xmlns:a16="http://schemas.microsoft.com/office/drawing/2014/main" id="{676188B7-322D-4334-8C55-399077034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64" y="4113720"/>
            <a:ext cx="3505200" cy="237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769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Waaraan stierf </a:t>
            </a:r>
            <a:r>
              <a:rPr lang="nl-NL">
                <a:solidFill>
                  <a:schemeClr val="accent4">
                    <a:lumMod val="60000"/>
                    <a:lumOff val="40000"/>
                  </a:schemeClr>
                </a:solidFill>
              </a:rPr>
              <a:t>Lord Carnarvon</a:t>
            </a:r>
            <a:r>
              <a:rPr lang="nl-NL"/>
              <a:t> na het openen van het graf van </a:t>
            </a:r>
            <a:r>
              <a:rPr lang="nl-NL">
                <a:solidFill>
                  <a:schemeClr val="accent4">
                    <a:lumMod val="60000"/>
                    <a:lumOff val="40000"/>
                  </a:schemeClr>
                </a:solidFill>
              </a:rPr>
              <a:t>Toetanchamon</a:t>
            </a:r>
            <a:r>
              <a:rPr lang="nl-NL"/>
              <a:t>? </a:t>
            </a:r>
          </a:p>
          <a:p>
            <a:pPr marL="0" indent="0" algn="ctr">
              <a:buNone/>
            </a:pPr>
            <a:r>
              <a:rPr lang="nl-NL">
                <a:solidFill>
                  <a:srgbClr val="00B050"/>
                </a:solidFill>
              </a:rPr>
              <a:t>Bloedvergiftiging door een muggebeet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DE85284-06BD-40C2-9D04-E3C7E3F3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886" y="4565072"/>
            <a:ext cx="2982069" cy="208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436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E6F-5F8C-4C57-9D83-162C9C17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Ronde 3 – </a:t>
            </a:r>
            <a:r>
              <a:rPr lang="en-US" err="1"/>
              <a:t>Vraag</a:t>
            </a:r>
            <a:r>
              <a:rPr lang="en-US"/>
              <a:t>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5C36-828F-4E8B-8219-C1123577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NL"/>
              <a:t>‘</a:t>
            </a:r>
            <a:r>
              <a:rPr lang="nl-NL">
                <a:solidFill>
                  <a:srgbClr val="0070C0"/>
                </a:solidFill>
              </a:rPr>
              <a:t>Les bleus</a:t>
            </a:r>
            <a:r>
              <a:rPr lang="nl-NL"/>
              <a:t>’ zijn het </a:t>
            </a:r>
            <a:r>
              <a:rPr lang="nl-NL">
                <a:solidFill>
                  <a:schemeClr val="accent4">
                    <a:lumMod val="40000"/>
                    <a:lumOff val="60000"/>
                  </a:schemeClr>
                </a:solidFill>
              </a:rPr>
              <a:t>Franse nationale voetbaleftal</a:t>
            </a:r>
            <a:r>
              <a:rPr lang="nl-NL"/>
              <a:t>. Maar wie zijn (binnen voetbal) ‘</a:t>
            </a:r>
            <a:r>
              <a:rPr lang="nl-NL">
                <a:solidFill>
                  <a:srgbClr val="00B050"/>
                </a:solidFill>
              </a:rPr>
              <a:t>Les verts</a:t>
            </a:r>
            <a:r>
              <a:rPr lang="nl-NL"/>
              <a:t>’? </a:t>
            </a:r>
          </a:p>
          <a:p>
            <a:pPr marL="0" indent="0" algn="ctr">
              <a:buNone/>
            </a:pPr>
            <a:r>
              <a:rPr lang="en-US">
                <a:solidFill>
                  <a:srgbClr val="00B050"/>
                </a:solidFill>
              </a:rPr>
              <a:t>(Association Sportive de) Saint-Étienne</a:t>
            </a:r>
          </a:p>
        </p:txBody>
      </p:sp>
      <p:pic>
        <p:nvPicPr>
          <p:cNvPr id="20482" name="Picture 2" descr="Van Wolfswinkel zit wekelijks in -110 graden Celsius">
            <a:extLst>
              <a:ext uri="{FF2B5EF4-FFF2-40B4-BE49-F238E27FC236}">
                <a16:creationId xmlns:a16="http://schemas.microsoft.com/office/drawing/2014/main" id="{620DAA7D-FC75-43FD-8B3F-CBA786107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849" y="4709258"/>
            <a:ext cx="3379626" cy="18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375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2497</Words>
  <Application>Microsoft Office PowerPoint</Application>
  <PresentationFormat>Widescreen</PresentationFormat>
  <Paragraphs>348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Calibri</vt:lpstr>
      <vt:lpstr>Calibri Light</vt:lpstr>
      <vt:lpstr>Cambria</vt:lpstr>
      <vt:lpstr>1_Office Theme</vt:lpstr>
      <vt:lpstr>Ronde 1 – Vraag 1</vt:lpstr>
      <vt:lpstr>Ronde 1 – Vraag 2</vt:lpstr>
      <vt:lpstr>Ronde 1 – Vraag 3</vt:lpstr>
      <vt:lpstr>Ronde 1 – Vraag 4</vt:lpstr>
      <vt:lpstr>Ronde 1 – Vraag 5</vt:lpstr>
      <vt:lpstr>Ronde 1 – Vraag 6</vt:lpstr>
      <vt:lpstr>Ronde 1 – Vraag 7</vt:lpstr>
      <vt:lpstr>Ronde 1 – Vraag 8</vt:lpstr>
      <vt:lpstr>Ronde 1 – Vraag 9</vt:lpstr>
      <vt:lpstr>Ronde 1 – Vraag 11</vt:lpstr>
      <vt:lpstr>Ronde 1 – Vraag 12</vt:lpstr>
      <vt:lpstr>Ronde 1 – Vraag 13</vt:lpstr>
      <vt:lpstr>Ronde 1 – Vraag 14</vt:lpstr>
      <vt:lpstr>Ronde 1 – Vraag 15</vt:lpstr>
      <vt:lpstr>Ronde 1 – vraag 16 </vt:lpstr>
      <vt:lpstr>Ronde 1 – vraag 17  </vt:lpstr>
      <vt:lpstr>Ronde 1 – vraag 18</vt:lpstr>
      <vt:lpstr>PowerPoint Presentation</vt:lpstr>
      <vt:lpstr>PowerPoint Presentation</vt:lpstr>
      <vt:lpstr>Ronde 1 – Vraag 1</vt:lpstr>
      <vt:lpstr>Ronde 1 – Vraag 2</vt:lpstr>
      <vt:lpstr>Ronde 1 – Vraag 3</vt:lpstr>
      <vt:lpstr>Ronde 1 – Vraag 4</vt:lpstr>
      <vt:lpstr>Ronde 1 – Vraag 5</vt:lpstr>
      <vt:lpstr>Ronde 1 – Vraag 6</vt:lpstr>
      <vt:lpstr>Ronde 1 – Vraag 7</vt:lpstr>
      <vt:lpstr>Ronde 1 – Vraag 8</vt:lpstr>
      <vt:lpstr>Ronde 1 – Vraag 9</vt:lpstr>
      <vt:lpstr>Ronde 1 – Vraag 11</vt:lpstr>
      <vt:lpstr>Ronde 1 – Vraag 12</vt:lpstr>
      <vt:lpstr>Ronde 1 – Vraag 13</vt:lpstr>
      <vt:lpstr>Ronde 1 – Vraag 14</vt:lpstr>
      <vt:lpstr>Ronde 1 – Vraag 15</vt:lpstr>
      <vt:lpstr>Ronde 1 – vraag 16 </vt:lpstr>
      <vt:lpstr>Ronde 1 – vraag 17  </vt:lpstr>
      <vt:lpstr>Ronde 1 – vraag 18</vt:lpstr>
      <vt:lpstr>PowerPoint Presentation</vt:lpstr>
      <vt:lpstr>PowerPoint Presentation</vt:lpstr>
      <vt:lpstr>Ronde 2 – Vraag 1</vt:lpstr>
      <vt:lpstr>Ronde 2 – Vraag 2</vt:lpstr>
      <vt:lpstr>Ronde 2 – Vraag 3</vt:lpstr>
      <vt:lpstr>Ronde 2 – Vraag 4</vt:lpstr>
      <vt:lpstr>Ronde 2 – Vraag 5</vt:lpstr>
      <vt:lpstr>Ronde 2 – Vraag 6</vt:lpstr>
      <vt:lpstr>Ronde 2 – Vraag 7</vt:lpstr>
      <vt:lpstr>Ronde 2 – Vraag 8</vt:lpstr>
      <vt:lpstr>Ronde 2 – Vraag 9</vt:lpstr>
      <vt:lpstr>Ronde 2 – Vraag 10</vt:lpstr>
      <vt:lpstr>Ronde 2 – Vraag 11</vt:lpstr>
      <vt:lpstr>Ronde 2 – Vraag 13</vt:lpstr>
      <vt:lpstr>Ronde 2 – Vraag 14</vt:lpstr>
      <vt:lpstr>Ronde 2 – Vraag 15</vt:lpstr>
      <vt:lpstr>Ronde 2 – Vraag 16</vt:lpstr>
      <vt:lpstr>Ronde 2 – Vraag 17</vt:lpstr>
      <vt:lpstr>Ronde 2 – Vraag 18</vt:lpstr>
      <vt:lpstr>Ronde 2 – Vraag 19</vt:lpstr>
      <vt:lpstr>Ronde 2 – Vraag 20</vt:lpstr>
      <vt:lpstr>Ronde 2 – Vraag 1</vt:lpstr>
      <vt:lpstr>Ronde 2 – Vraag 2</vt:lpstr>
      <vt:lpstr>Ronde 2 – Vraag 3</vt:lpstr>
      <vt:lpstr>Ronde 2 – Vraag 4</vt:lpstr>
      <vt:lpstr>Ronde 2 – Vraag 5</vt:lpstr>
      <vt:lpstr>Ronde 2 – Vraag 6</vt:lpstr>
      <vt:lpstr>Ronde 2 – Vraag 7</vt:lpstr>
      <vt:lpstr>Ronde 2 – Vraag 8</vt:lpstr>
      <vt:lpstr>Ronde 2 – Vraag 9</vt:lpstr>
      <vt:lpstr>Ronde 2 – Vraag 10</vt:lpstr>
      <vt:lpstr>Ronde 2 – Vraag 11</vt:lpstr>
      <vt:lpstr>Ronde 2 – Vraag 13</vt:lpstr>
      <vt:lpstr>Ronde 2 – Vraag 14</vt:lpstr>
      <vt:lpstr>Ronde 2 – Vraag 15</vt:lpstr>
      <vt:lpstr>Ronde 2 – Vraag 16</vt:lpstr>
      <vt:lpstr>Ronde 2 – Vraag 17</vt:lpstr>
      <vt:lpstr>Ronde 2 – Vraag 18</vt:lpstr>
      <vt:lpstr>Ronde 2 – Vraag 19</vt:lpstr>
      <vt:lpstr>Ronde 2 – Vraag 20</vt:lpstr>
      <vt:lpstr>Ronde 3 – Vraag 1</vt:lpstr>
      <vt:lpstr>Ronde 3 – Vraag 2</vt:lpstr>
      <vt:lpstr>Ronde 3 – Vraag 3</vt:lpstr>
      <vt:lpstr>Ronde 3 – Vraag 4</vt:lpstr>
      <vt:lpstr>Ronde 3 – Vraag 5</vt:lpstr>
      <vt:lpstr>Ronde 3 – Vraag 6</vt:lpstr>
      <vt:lpstr>Ronde 3 – Vraag 7</vt:lpstr>
      <vt:lpstr>Ronde 3 – Vraag 8</vt:lpstr>
      <vt:lpstr>Ronde 3 – Vraag 9</vt:lpstr>
      <vt:lpstr>Ronde 3 – Vraag 10</vt:lpstr>
      <vt:lpstr>Ronde 3 – Vraag 11</vt:lpstr>
      <vt:lpstr>Ronde 3 – Vraag 13</vt:lpstr>
      <vt:lpstr>Ronde 3 – Vraag 14</vt:lpstr>
      <vt:lpstr>Ronde 3 – Vraag 15</vt:lpstr>
      <vt:lpstr>Ronde 3 – vraag 16</vt:lpstr>
      <vt:lpstr>Ronde 3 – Vraag 17</vt:lpstr>
      <vt:lpstr>Ronde 3 – Vraag 18</vt:lpstr>
      <vt:lpstr>Ronde 3 – Vraag 19</vt:lpstr>
      <vt:lpstr>Ronde 3 – Vraag 20</vt:lpstr>
      <vt:lpstr>Ronde 3 – Vraag 1</vt:lpstr>
      <vt:lpstr>Ronde 3 – Vraag 2</vt:lpstr>
      <vt:lpstr>Ronde 3 – Vraag 3</vt:lpstr>
      <vt:lpstr>Ronde 3 – Vraag 4</vt:lpstr>
      <vt:lpstr>Ronde 3 – Vraag 5</vt:lpstr>
      <vt:lpstr>Ronde 3 – Vraag 6</vt:lpstr>
      <vt:lpstr>Ronde 3 – Vraag 7</vt:lpstr>
      <vt:lpstr>Ronde 3 – Vraag 8</vt:lpstr>
      <vt:lpstr>Ronde 3 – Vraag 9</vt:lpstr>
      <vt:lpstr>Ronde 3 – Vraag 10</vt:lpstr>
      <vt:lpstr>Ronde 3 – Vraag 11</vt:lpstr>
      <vt:lpstr>Ronde 3 – Vraag 13</vt:lpstr>
      <vt:lpstr>Ronde 3 – Vraag 14</vt:lpstr>
      <vt:lpstr>Ronde 3 – Vraag 15</vt:lpstr>
      <vt:lpstr>Ronde 3 – vraag 16</vt:lpstr>
      <vt:lpstr>Ronde 3 – Vraag 17</vt:lpstr>
      <vt:lpstr>Ronde 3 – Vraag 18</vt:lpstr>
      <vt:lpstr>Ronde 3 – Vraag 19</vt:lpstr>
      <vt:lpstr>Ronde 3 – Vraag 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Vraag 1</dc:title>
  <dc:creator>van der Vuurst,John</dc:creator>
  <cp:lastModifiedBy>van der Vuurst,John</cp:lastModifiedBy>
  <cp:revision>3</cp:revision>
  <dcterms:created xsi:type="dcterms:W3CDTF">2021-10-27T15:13:34Z</dcterms:created>
  <dcterms:modified xsi:type="dcterms:W3CDTF">2021-10-27T15:17:14Z</dcterms:modified>
</cp:coreProperties>
</file>